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84" r:id="rId1"/>
  </p:sldMasterIdLst>
  <p:sldIdLst>
    <p:sldId id="287" r:id="rId2"/>
    <p:sldId id="328" r:id="rId3"/>
    <p:sldId id="289" r:id="rId4"/>
    <p:sldId id="331" r:id="rId5"/>
    <p:sldId id="323" r:id="rId6"/>
    <p:sldId id="294" r:id="rId7"/>
    <p:sldId id="292" r:id="rId8"/>
    <p:sldId id="293" r:id="rId9"/>
    <p:sldId id="260" r:id="rId10"/>
    <p:sldId id="276" r:id="rId11"/>
    <p:sldId id="321" r:id="rId12"/>
    <p:sldId id="344" r:id="rId13"/>
    <p:sldId id="325" r:id="rId14"/>
    <p:sldId id="345" r:id="rId15"/>
    <p:sldId id="316" r:id="rId16"/>
    <p:sldId id="369" r:id="rId17"/>
    <p:sldId id="314" r:id="rId18"/>
    <p:sldId id="348" r:id="rId19"/>
    <p:sldId id="365" r:id="rId20"/>
    <p:sldId id="349" r:id="rId21"/>
    <p:sldId id="351" r:id="rId22"/>
    <p:sldId id="352" r:id="rId23"/>
    <p:sldId id="350" r:id="rId24"/>
    <p:sldId id="373" r:id="rId25"/>
    <p:sldId id="353" r:id="rId26"/>
    <p:sldId id="356" r:id="rId27"/>
    <p:sldId id="357" r:id="rId28"/>
    <p:sldId id="358" r:id="rId29"/>
    <p:sldId id="359" r:id="rId30"/>
    <p:sldId id="360" r:id="rId31"/>
    <p:sldId id="362" r:id="rId32"/>
    <p:sldId id="366" r:id="rId33"/>
    <p:sldId id="370" r:id="rId34"/>
    <p:sldId id="364" r:id="rId35"/>
    <p:sldId id="335" r:id="rId36"/>
    <p:sldId id="329" r:id="rId37"/>
    <p:sldId id="334" r:id="rId38"/>
    <p:sldId id="333" r:id="rId39"/>
    <p:sldId id="337" r:id="rId40"/>
    <p:sldId id="340" r:id="rId41"/>
    <p:sldId id="371" r:id="rId42"/>
    <p:sldId id="339" r:id="rId43"/>
    <p:sldId id="338" r:id="rId44"/>
    <p:sldId id="367" r:id="rId45"/>
    <p:sldId id="363" r:id="rId46"/>
    <p:sldId id="343" r:id="rId47"/>
    <p:sldId id="372" r:id="rId48"/>
    <p:sldId id="310" r:id="rId49"/>
    <p:sldId id="368" r:id="rId50"/>
    <p:sldId id="342" r:id="rId51"/>
    <p:sldId id="322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18AB"/>
    <a:srgbClr val="00FF00"/>
    <a:srgbClr val="E6C096"/>
    <a:srgbClr val="FFFF99"/>
    <a:srgbClr val="EC90C0"/>
    <a:srgbClr val="99CC00"/>
    <a:srgbClr val="66FFFF"/>
    <a:srgbClr val="570941"/>
    <a:srgbClr val="550B2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78" autoAdjust="0"/>
    <p:restoredTop sz="94660"/>
  </p:normalViewPr>
  <p:slideViewPr>
    <p:cSldViewPr>
      <p:cViewPr varScale="1">
        <p:scale>
          <a:sx n="110" d="100"/>
          <a:sy n="110" d="100"/>
        </p:scale>
        <p:origin x="41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648261154855637"/>
          <c:y val="6.0468750000000099E-2"/>
          <c:w val="0.64384070533459015"/>
          <c:h val="0.7219542645370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показатель сформирован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2"/>
                <c:pt idx="0">
                  <c:v>2014г - 2015 г</c:v>
                </c:pt>
                <c:pt idx="1">
                  <c:v>2015г - 2016г 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0.36000000000000032</c:v>
                </c:pt>
                <c:pt idx="1">
                  <c:v>0.56000000000000005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показатель находится в стадии формирования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2"/>
                <c:pt idx="0">
                  <c:v>2014г - 2015 г</c:v>
                </c:pt>
                <c:pt idx="1">
                  <c:v>2015г - 2016г 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0.51</c:v>
                </c:pt>
                <c:pt idx="1">
                  <c:v>0.3800000000000005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показатель не сформирован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2"/>
                <c:pt idx="0">
                  <c:v>2014г - 2015 г</c:v>
                </c:pt>
                <c:pt idx="1">
                  <c:v>2015г - 2016г </c:v>
                </c:pt>
              </c:strCache>
            </c:strRef>
          </c:cat>
          <c:val>
            <c:numRef>
              <c:f>Лист1!$D$2:$D$5</c:f>
              <c:numCache>
                <c:formatCode>0%</c:formatCode>
                <c:ptCount val="4"/>
                <c:pt idx="0">
                  <c:v>0.13</c:v>
                </c:pt>
                <c:pt idx="1">
                  <c:v>6.0000000000000081E-2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4702064"/>
        <c:axId val="264702456"/>
      </c:barChart>
      <c:catAx>
        <c:axId val="2647020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64702456"/>
        <c:crosses val="autoZero"/>
        <c:auto val="1"/>
        <c:lblAlgn val="ctr"/>
        <c:lblOffset val="100"/>
        <c:noMultiLvlLbl val="0"/>
      </c:catAx>
      <c:valAx>
        <c:axId val="26470245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6470206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7505105617216998"/>
          <c:y val="0.26986977661571732"/>
          <c:w val="0.32494894382783279"/>
          <c:h val="0.46500821326219438"/>
        </c:manualLayout>
      </c:layout>
      <c:overlay val="0"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D5D90C-7EF3-490B-A908-7531F2265034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</dgm:pt>
    <dgm:pt modelId="{744B91B5-7BAC-450F-BF0A-E1EF9B1785A6}">
      <dgm:prSet/>
      <dgm:spPr>
        <a:solidFill>
          <a:srgbClr val="00FF0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Работа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с педагогами</a:t>
          </a:r>
        </a:p>
      </dgm:t>
    </dgm:pt>
    <dgm:pt modelId="{A8F5F62A-BC93-4A9C-90E8-9FD37D56B5B8}" type="parTrans" cxnId="{9AEA7B3D-2351-42DD-8461-2659AA43905C}">
      <dgm:prSet/>
      <dgm:spPr/>
      <dgm:t>
        <a:bodyPr/>
        <a:lstStyle/>
        <a:p>
          <a:endParaRPr lang="ru-RU"/>
        </a:p>
      </dgm:t>
    </dgm:pt>
    <dgm:pt modelId="{1C8D6865-8DCB-4E31-BFF1-EF5CDB34A5F0}" type="sibTrans" cxnId="{9AEA7B3D-2351-42DD-8461-2659AA43905C}">
      <dgm:prSet/>
      <dgm:spPr/>
      <dgm:t>
        <a:bodyPr/>
        <a:lstStyle/>
        <a:p>
          <a:endParaRPr lang="ru-RU"/>
        </a:p>
      </dgm:t>
    </dgm:pt>
    <dgm:pt modelId="{014A3B5C-9AE7-4834-AB93-B3F1CA592257}">
      <dgm:prSet custT="1"/>
      <dgm:spPr>
        <a:solidFill>
          <a:srgbClr val="00FF0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Консультации</a:t>
          </a:r>
        </a:p>
      </dgm:t>
    </dgm:pt>
    <dgm:pt modelId="{5EC84BD3-5DF0-4A1A-A84D-CF74808B249E}" type="parTrans" cxnId="{4F1A1959-7952-458D-B245-897CE69AAB10}">
      <dgm:prSet/>
      <dgm:spPr/>
      <dgm:t>
        <a:bodyPr/>
        <a:lstStyle/>
        <a:p>
          <a:endParaRPr lang="ru-RU"/>
        </a:p>
      </dgm:t>
    </dgm:pt>
    <dgm:pt modelId="{F43AF942-FA36-4ACD-BBCC-79D797F0832A}" type="sibTrans" cxnId="{4F1A1959-7952-458D-B245-897CE69AAB10}">
      <dgm:prSet/>
      <dgm:spPr/>
      <dgm:t>
        <a:bodyPr/>
        <a:lstStyle/>
        <a:p>
          <a:endParaRPr lang="ru-RU"/>
        </a:p>
      </dgm:t>
    </dgm:pt>
    <dgm:pt modelId="{CD3F437E-C893-4150-A485-F67E22F5BF78}">
      <dgm:prSet custT="1"/>
      <dgm:spPr>
        <a:solidFill>
          <a:srgbClr val="00FF0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Деловые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игры</a:t>
          </a:r>
        </a:p>
      </dgm:t>
    </dgm:pt>
    <dgm:pt modelId="{2FC1AE85-C566-4B55-AE20-2D5FEE7A7745}" type="parTrans" cxnId="{42297CDF-C322-4CCC-B430-3A56BBD7856E}">
      <dgm:prSet/>
      <dgm:spPr/>
      <dgm:t>
        <a:bodyPr/>
        <a:lstStyle/>
        <a:p>
          <a:endParaRPr lang="ru-RU"/>
        </a:p>
      </dgm:t>
    </dgm:pt>
    <dgm:pt modelId="{ACBC2760-1941-48A5-B1D7-223A4CAE5557}" type="sibTrans" cxnId="{42297CDF-C322-4CCC-B430-3A56BBD7856E}">
      <dgm:prSet/>
      <dgm:spPr/>
      <dgm:t>
        <a:bodyPr/>
        <a:lstStyle/>
        <a:p>
          <a:endParaRPr lang="ru-RU"/>
        </a:p>
      </dgm:t>
    </dgm:pt>
    <dgm:pt modelId="{40444852-D4AB-44B9-BAE3-878FE98C2035}">
      <dgm:prSet custT="1"/>
      <dgm:spPr>
        <a:solidFill>
          <a:srgbClr val="00FF0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Беседы</a:t>
          </a:r>
          <a:r>
            <a: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 </a:t>
          </a:r>
        </a:p>
      </dgm:t>
    </dgm:pt>
    <dgm:pt modelId="{C7279DFD-19BE-454A-99A5-6884224FEA80}" type="parTrans" cxnId="{5DE2B4D4-5DAF-4DBD-919D-1F1356A5FD29}">
      <dgm:prSet/>
      <dgm:spPr/>
      <dgm:t>
        <a:bodyPr/>
        <a:lstStyle/>
        <a:p>
          <a:endParaRPr lang="ru-RU"/>
        </a:p>
      </dgm:t>
    </dgm:pt>
    <dgm:pt modelId="{CE99F904-1847-477A-9C21-EDF45262D6DA}" type="sibTrans" cxnId="{5DE2B4D4-5DAF-4DBD-919D-1F1356A5FD29}">
      <dgm:prSet/>
      <dgm:spPr/>
      <dgm:t>
        <a:bodyPr/>
        <a:lstStyle/>
        <a:p>
          <a:endParaRPr lang="ru-RU"/>
        </a:p>
      </dgm:t>
    </dgm:pt>
    <dgm:pt modelId="{AA189C01-171F-49A1-A9A3-532D135940D9}">
      <dgm:prSet custT="1"/>
      <dgm:spPr>
        <a:solidFill>
          <a:srgbClr val="00FF0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Открытые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просмотры</a:t>
          </a:r>
        </a:p>
      </dgm:t>
    </dgm:pt>
    <dgm:pt modelId="{9F1E3C0F-2323-44FE-BF8E-3924684F078C}" type="parTrans" cxnId="{FB67AFA1-6878-4C4C-8B4E-892A66CCD876}">
      <dgm:prSet/>
      <dgm:spPr/>
      <dgm:t>
        <a:bodyPr/>
        <a:lstStyle/>
        <a:p>
          <a:endParaRPr lang="ru-RU"/>
        </a:p>
      </dgm:t>
    </dgm:pt>
    <dgm:pt modelId="{933E283A-4201-4E17-90B6-AD50CE129A57}" type="sibTrans" cxnId="{FB67AFA1-6878-4C4C-8B4E-892A66CCD876}">
      <dgm:prSet/>
      <dgm:spPr/>
      <dgm:t>
        <a:bodyPr/>
        <a:lstStyle/>
        <a:p>
          <a:endParaRPr lang="ru-RU"/>
        </a:p>
      </dgm:t>
    </dgm:pt>
    <dgm:pt modelId="{500CE71F-1EF9-445F-98A6-B40AFA35619C}">
      <dgm:prSet custT="1"/>
      <dgm:spPr>
        <a:solidFill>
          <a:srgbClr val="00FF0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Семинары –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практикумы</a:t>
          </a:r>
        </a:p>
      </dgm:t>
    </dgm:pt>
    <dgm:pt modelId="{3E39EAED-3508-4050-8D66-DD87757CF215}" type="parTrans" cxnId="{FF0EA4F0-9968-4910-8402-B48456D543C8}">
      <dgm:prSet/>
      <dgm:spPr/>
      <dgm:t>
        <a:bodyPr/>
        <a:lstStyle/>
        <a:p>
          <a:endParaRPr lang="ru-RU"/>
        </a:p>
      </dgm:t>
    </dgm:pt>
    <dgm:pt modelId="{79502473-5889-44C3-ADBE-DB3DABB46CA1}" type="sibTrans" cxnId="{FF0EA4F0-9968-4910-8402-B48456D543C8}">
      <dgm:prSet/>
      <dgm:spPr/>
      <dgm:t>
        <a:bodyPr/>
        <a:lstStyle/>
        <a:p>
          <a:endParaRPr lang="ru-RU"/>
        </a:p>
      </dgm:t>
    </dgm:pt>
    <dgm:pt modelId="{D5A04EF3-149F-4ABD-AEF7-71EB95B12CD4}">
      <dgm:prSet custT="1"/>
      <dgm:spPr>
        <a:solidFill>
          <a:srgbClr val="00FF0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Анкетирование</a:t>
          </a:r>
        </a:p>
      </dgm:t>
    </dgm:pt>
    <dgm:pt modelId="{6804CC2B-474D-4385-8DE9-7BB25204011B}" type="parTrans" cxnId="{955B5773-F1D3-4505-9231-0907C4C2EF46}">
      <dgm:prSet/>
      <dgm:spPr/>
      <dgm:t>
        <a:bodyPr/>
        <a:lstStyle/>
        <a:p>
          <a:endParaRPr lang="ru-RU"/>
        </a:p>
      </dgm:t>
    </dgm:pt>
    <dgm:pt modelId="{A1B4546B-6582-49FA-BDB2-A6E1A5ECA0AD}" type="sibTrans" cxnId="{955B5773-F1D3-4505-9231-0907C4C2EF46}">
      <dgm:prSet/>
      <dgm:spPr/>
      <dgm:t>
        <a:bodyPr/>
        <a:lstStyle/>
        <a:p>
          <a:endParaRPr lang="ru-RU"/>
        </a:p>
      </dgm:t>
    </dgm:pt>
    <dgm:pt modelId="{B4786D4A-738F-4ABB-B550-DF31DE554286}">
      <dgm:prSet custT="1"/>
      <dgm:spPr>
        <a:solidFill>
          <a:srgbClr val="00FF0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Круглые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 столы</a:t>
          </a:r>
        </a:p>
      </dgm:t>
    </dgm:pt>
    <dgm:pt modelId="{26E5356B-66DE-479A-9744-C66E4CA7CB06}" type="parTrans" cxnId="{E93F8F31-19FB-4E72-8223-2D34ED7FF488}">
      <dgm:prSet/>
      <dgm:spPr/>
      <dgm:t>
        <a:bodyPr/>
        <a:lstStyle/>
        <a:p>
          <a:endParaRPr lang="ru-RU"/>
        </a:p>
      </dgm:t>
    </dgm:pt>
    <dgm:pt modelId="{454A31BD-712E-468A-9FE4-196771D1190A}" type="sibTrans" cxnId="{E93F8F31-19FB-4E72-8223-2D34ED7FF488}">
      <dgm:prSet/>
      <dgm:spPr/>
      <dgm:t>
        <a:bodyPr/>
        <a:lstStyle/>
        <a:p>
          <a:endParaRPr lang="ru-RU"/>
        </a:p>
      </dgm:t>
    </dgm:pt>
    <dgm:pt modelId="{98ACB359-FFA7-4B43-9EB3-83A4ACAA47AF}">
      <dgm:prSet custT="1"/>
      <dgm:spPr>
        <a:solidFill>
          <a:srgbClr val="00FF0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Педагогические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советы</a:t>
          </a:r>
        </a:p>
      </dgm:t>
    </dgm:pt>
    <dgm:pt modelId="{CA3B38AC-EA1E-4977-BE3C-26D7A80C3CFB}" type="parTrans" cxnId="{A76BD1C4-5862-430F-AAF3-B1BD56DF6CC5}">
      <dgm:prSet/>
      <dgm:spPr/>
      <dgm:t>
        <a:bodyPr/>
        <a:lstStyle/>
        <a:p>
          <a:endParaRPr lang="ru-RU"/>
        </a:p>
      </dgm:t>
    </dgm:pt>
    <dgm:pt modelId="{F1193F35-2145-450C-A67D-D12A773BC77F}" type="sibTrans" cxnId="{A76BD1C4-5862-430F-AAF3-B1BD56DF6CC5}">
      <dgm:prSet/>
      <dgm:spPr/>
      <dgm:t>
        <a:bodyPr/>
        <a:lstStyle/>
        <a:p>
          <a:endParaRPr lang="ru-RU"/>
        </a:p>
      </dgm:t>
    </dgm:pt>
    <dgm:pt modelId="{57F649F8-64B8-4F7E-A1E8-5F642224F047}" type="pres">
      <dgm:prSet presAssocID="{6FD5D90C-7EF3-490B-A908-7531F2265034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967BF4A-0A6A-408E-8830-349605A1DFAC}" type="pres">
      <dgm:prSet presAssocID="{744B91B5-7BAC-450F-BF0A-E1EF9B1785A6}" presName="centerShape" presStyleLbl="node0" presStyleIdx="0" presStyleCnt="1"/>
      <dgm:spPr/>
      <dgm:t>
        <a:bodyPr/>
        <a:lstStyle/>
        <a:p>
          <a:endParaRPr lang="ru-RU"/>
        </a:p>
      </dgm:t>
    </dgm:pt>
    <dgm:pt modelId="{044AAE36-67CC-4D95-A83E-07DDB4403B35}" type="pres">
      <dgm:prSet presAssocID="{5EC84BD3-5DF0-4A1A-A84D-CF74808B249E}" presName="Name9" presStyleLbl="parChTrans1D2" presStyleIdx="0" presStyleCnt="8"/>
      <dgm:spPr/>
      <dgm:t>
        <a:bodyPr/>
        <a:lstStyle/>
        <a:p>
          <a:endParaRPr lang="ru-RU"/>
        </a:p>
      </dgm:t>
    </dgm:pt>
    <dgm:pt modelId="{041232EA-6DB0-480E-A6A5-E1730792DA2B}" type="pres">
      <dgm:prSet presAssocID="{5EC84BD3-5DF0-4A1A-A84D-CF74808B249E}" presName="connTx" presStyleLbl="parChTrans1D2" presStyleIdx="0" presStyleCnt="8"/>
      <dgm:spPr/>
      <dgm:t>
        <a:bodyPr/>
        <a:lstStyle/>
        <a:p>
          <a:endParaRPr lang="ru-RU"/>
        </a:p>
      </dgm:t>
    </dgm:pt>
    <dgm:pt modelId="{E8356806-807B-4767-B78A-01870699A3E2}" type="pres">
      <dgm:prSet presAssocID="{014A3B5C-9AE7-4834-AB93-B3F1CA592257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C847C2-8D97-49B7-99B9-6E5BB3CAC264}" type="pres">
      <dgm:prSet presAssocID="{2FC1AE85-C566-4B55-AE20-2D5FEE7A7745}" presName="Name9" presStyleLbl="parChTrans1D2" presStyleIdx="1" presStyleCnt="8"/>
      <dgm:spPr/>
      <dgm:t>
        <a:bodyPr/>
        <a:lstStyle/>
        <a:p>
          <a:endParaRPr lang="ru-RU"/>
        </a:p>
      </dgm:t>
    </dgm:pt>
    <dgm:pt modelId="{AB7C9773-C77B-4E9A-9AF4-4C78E52B1760}" type="pres">
      <dgm:prSet presAssocID="{2FC1AE85-C566-4B55-AE20-2D5FEE7A7745}" presName="connTx" presStyleLbl="parChTrans1D2" presStyleIdx="1" presStyleCnt="8"/>
      <dgm:spPr/>
      <dgm:t>
        <a:bodyPr/>
        <a:lstStyle/>
        <a:p>
          <a:endParaRPr lang="ru-RU"/>
        </a:p>
      </dgm:t>
    </dgm:pt>
    <dgm:pt modelId="{2C0825DC-4790-4FDA-A74E-14BB82163A2D}" type="pres">
      <dgm:prSet presAssocID="{CD3F437E-C893-4150-A485-F67E22F5BF78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0DE5CC-AA7B-4D8E-B265-1C9278898CA2}" type="pres">
      <dgm:prSet presAssocID="{C7279DFD-19BE-454A-99A5-6884224FEA80}" presName="Name9" presStyleLbl="parChTrans1D2" presStyleIdx="2" presStyleCnt="8"/>
      <dgm:spPr/>
      <dgm:t>
        <a:bodyPr/>
        <a:lstStyle/>
        <a:p>
          <a:endParaRPr lang="ru-RU"/>
        </a:p>
      </dgm:t>
    </dgm:pt>
    <dgm:pt modelId="{B0A4A010-A510-485F-8A95-54EB7B6419F0}" type="pres">
      <dgm:prSet presAssocID="{C7279DFD-19BE-454A-99A5-6884224FEA80}" presName="connTx" presStyleLbl="parChTrans1D2" presStyleIdx="2" presStyleCnt="8"/>
      <dgm:spPr/>
      <dgm:t>
        <a:bodyPr/>
        <a:lstStyle/>
        <a:p>
          <a:endParaRPr lang="ru-RU"/>
        </a:p>
      </dgm:t>
    </dgm:pt>
    <dgm:pt modelId="{C8ACECE4-41AD-4555-985C-CABF36004B1D}" type="pres">
      <dgm:prSet presAssocID="{40444852-D4AB-44B9-BAE3-878FE98C2035}" presName="node" presStyleLbl="node1" presStyleIdx="2" presStyleCnt="8" custRadScaleRad="97577" custRadScaleInc="34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12A907-9660-4E72-BEB0-80282803AE12}" type="pres">
      <dgm:prSet presAssocID="{9F1E3C0F-2323-44FE-BF8E-3924684F078C}" presName="Name9" presStyleLbl="parChTrans1D2" presStyleIdx="3" presStyleCnt="8"/>
      <dgm:spPr/>
      <dgm:t>
        <a:bodyPr/>
        <a:lstStyle/>
        <a:p>
          <a:endParaRPr lang="ru-RU"/>
        </a:p>
      </dgm:t>
    </dgm:pt>
    <dgm:pt modelId="{8A4DEF38-4B71-409D-8305-6D58F94AEF53}" type="pres">
      <dgm:prSet presAssocID="{9F1E3C0F-2323-44FE-BF8E-3924684F078C}" presName="connTx" presStyleLbl="parChTrans1D2" presStyleIdx="3" presStyleCnt="8"/>
      <dgm:spPr/>
      <dgm:t>
        <a:bodyPr/>
        <a:lstStyle/>
        <a:p>
          <a:endParaRPr lang="ru-RU"/>
        </a:p>
      </dgm:t>
    </dgm:pt>
    <dgm:pt modelId="{62398CD4-8DF5-43FE-8852-B30A25E5389B}" type="pres">
      <dgm:prSet presAssocID="{AA189C01-171F-49A1-A9A3-532D135940D9}" presName="node" presStyleLbl="node1" presStyleIdx="3" presStyleCnt="8" custScaleX="129714" custScaleY="1082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CD82B3-3031-41AB-B86C-A014013D6A74}" type="pres">
      <dgm:prSet presAssocID="{3E39EAED-3508-4050-8D66-DD87757CF215}" presName="Name9" presStyleLbl="parChTrans1D2" presStyleIdx="4" presStyleCnt="8"/>
      <dgm:spPr/>
      <dgm:t>
        <a:bodyPr/>
        <a:lstStyle/>
        <a:p>
          <a:endParaRPr lang="ru-RU"/>
        </a:p>
      </dgm:t>
    </dgm:pt>
    <dgm:pt modelId="{D9DB0ED1-1601-425E-8AD8-76987CFDA3AF}" type="pres">
      <dgm:prSet presAssocID="{3E39EAED-3508-4050-8D66-DD87757CF215}" presName="connTx" presStyleLbl="parChTrans1D2" presStyleIdx="4" presStyleCnt="8"/>
      <dgm:spPr/>
      <dgm:t>
        <a:bodyPr/>
        <a:lstStyle/>
        <a:p>
          <a:endParaRPr lang="ru-RU"/>
        </a:p>
      </dgm:t>
    </dgm:pt>
    <dgm:pt modelId="{AFBBA143-90BA-4749-93FB-8E71AF34E897}" type="pres">
      <dgm:prSet presAssocID="{500CE71F-1EF9-445F-98A6-B40AFA35619C}" presName="node" presStyleLbl="node1" presStyleIdx="4" presStyleCnt="8" custScaleX="119735" custRadScaleRad="99959" custRadScaleInc="26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6F4BA3-4878-49AD-97CB-97D9A6F7CF7C}" type="pres">
      <dgm:prSet presAssocID="{6804CC2B-474D-4385-8DE9-7BB25204011B}" presName="Name9" presStyleLbl="parChTrans1D2" presStyleIdx="5" presStyleCnt="8"/>
      <dgm:spPr/>
      <dgm:t>
        <a:bodyPr/>
        <a:lstStyle/>
        <a:p>
          <a:endParaRPr lang="ru-RU"/>
        </a:p>
      </dgm:t>
    </dgm:pt>
    <dgm:pt modelId="{9A4ABBB7-C33F-4902-9813-8D0FED0F8268}" type="pres">
      <dgm:prSet presAssocID="{6804CC2B-474D-4385-8DE9-7BB25204011B}" presName="connTx" presStyleLbl="parChTrans1D2" presStyleIdx="5" presStyleCnt="8"/>
      <dgm:spPr/>
      <dgm:t>
        <a:bodyPr/>
        <a:lstStyle/>
        <a:p>
          <a:endParaRPr lang="ru-RU"/>
        </a:p>
      </dgm:t>
    </dgm:pt>
    <dgm:pt modelId="{78DFC82E-3676-42BF-A712-C28034D749E7}" type="pres">
      <dgm:prSet presAssocID="{D5A04EF3-149F-4ABD-AEF7-71EB95B12CD4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980A38-EC2A-4C61-8313-3750B3DE0DDD}" type="pres">
      <dgm:prSet presAssocID="{26E5356B-66DE-479A-9744-C66E4CA7CB06}" presName="Name9" presStyleLbl="parChTrans1D2" presStyleIdx="6" presStyleCnt="8"/>
      <dgm:spPr/>
      <dgm:t>
        <a:bodyPr/>
        <a:lstStyle/>
        <a:p>
          <a:endParaRPr lang="ru-RU"/>
        </a:p>
      </dgm:t>
    </dgm:pt>
    <dgm:pt modelId="{C530605D-046C-4BFC-8306-67EFD12B5724}" type="pres">
      <dgm:prSet presAssocID="{26E5356B-66DE-479A-9744-C66E4CA7CB06}" presName="connTx" presStyleLbl="parChTrans1D2" presStyleIdx="6" presStyleCnt="8"/>
      <dgm:spPr/>
      <dgm:t>
        <a:bodyPr/>
        <a:lstStyle/>
        <a:p>
          <a:endParaRPr lang="ru-RU"/>
        </a:p>
      </dgm:t>
    </dgm:pt>
    <dgm:pt modelId="{B3BDC4D8-80F1-495F-BDDC-0A63D13A17CD}" type="pres">
      <dgm:prSet presAssocID="{B4786D4A-738F-4ABB-B550-DF31DE554286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305AC3-1AFB-48CF-AF04-611DC61CE160}" type="pres">
      <dgm:prSet presAssocID="{CA3B38AC-EA1E-4977-BE3C-26D7A80C3CFB}" presName="Name9" presStyleLbl="parChTrans1D2" presStyleIdx="7" presStyleCnt="8"/>
      <dgm:spPr/>
      <dgm:t>
        <a:bodyPr/>
        <a:lstStyle/>
        <a:p>
          <a:endParaRPr lang="ru-RU"/>
        </a:p>
      </dgm:t>
    </dgm:pt>
    <dgm:pt modelId="{DB2F6A3D-3811-4F22-BB6F-6000A37D318B}" type="pres">
      <dgm:prSet presAssocID="{CA3B38AC-EA1E-4977-BE3C-26D7A80C3CFB}" presName="connTx" presStyleLbl="parChTrans1D2" presStyleIdx="7" presStyleCnt="8"/>
      <dgm:spPr/>
      <dgm:t>
        <a:bodyPr/>
        <a:lstStyle/>
        <a:p>
          <a:endParaRPr lang="ru-RU"/>
        </a:p>
      </dgm:t>
    </dgm:pt>
    <dgm:pt modelId="{E6F36F4E-CC9A-4322-9902-A47004048426}" type="pres">
      <dgm:prSet presAssocID="{98ACB359-FFA7-4B43-9EB3-83A4ACAA47AF}" presName="node" presStyleLbl="node1" presStyleIdx="7" presStyleCnt="8" custScaleX="129835" custScaleY="106956" custRadScaleRad="100315" custRadScaleInc="9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F1A1959-7952-458D-B245-897CE69AAB10}" srcId="{744B91B5-7BAC-450F-BF0A-E1EF9B1785A6}" destId="{014A3B5C-9AE7-4834-AB93-B3F1CA592257}" srcOrd="0" destOrd="0" parTransId="{5EC84BD3-5DF0-4A1A-A84D-CF74808B249E}" sibTransId="{F43AF942-FA36-4ACD-BBCC-79D797F0832A}"/>
    <dgm:cxn modelId="{9AEA7B3D-2351-42DD-8461-2659AA43905C}" srcId="{6FD5D90C-7EF3-490B-A908-7531F2265034}" destId="{744B91B5-7BAC-450F-BF0A-E1EF9B1785A6}" srcOrd="0" destOrd="0" parTransId="{A8F5F62A-BC93-4A9C-90E8-9FD37D56B5B8}" sibTransId="{1C8D6865-8DCB-4E31-BFF1-EF5CDB34A5F0}"/>
    <dgm:cxn modelId="{56270C86-C429-4A1A-9D28-59C07F7529A1}" type="presOf" srcId="{AA189C01-171F-49A1-A9A3-532D135940D9}" destId="{62398CD4-8DF5-43FE-8852-B30A25E5389B}" srcOrd="0" destOrd="0" presId="urn:microsoft.com/office/officeart/2005/8/layout/radial1"/>
    <dgm:cxn modelId="{75D815BC-D0F7-4B96-8FA4-42CF9F47AC56}" type="presOf" srcId="{B4786D4A-738F-4ABB-B550-DF31DE554286}" destId="{B3BDC4D8-80F1-495F-BDDC-0A63D13A17CD}" srcOrd="0" destOrd="0" presId="urn:microsoft.com/office/officeart/2005/8/layout/radial1"/>
    <dgm:cxn modelId="{67A19279-DF53-4E97-BAC6-3DD86B118761}" type="presOf" srcId="{98ACB359-FFA7-4B43-9EB3-83A4ACAA47AF}" destId="{E6F36F4E-CC9A-4322-9902-A47004048426}" srcOrd="0" destOrd="0" presId="urn:microsoft.com/office/officeart/2005/8/layout/radial1"/>
    <dgm:cxn modelId="{41188186-A7BF-4ECC-9E4D-47BCC65D7046}" type="presOf" srcId="{26E5356B-66DE-479A-9744-C66E4CA7CB06}" destId="{C530605D-046C-4BFC-8306-67EFD12B5724}" srcOrd="1" destOrd="0" presId="urn:microsoft.com/office/officeart/2005/8/layout/radial1"/>
    <dgm:cxn modelId="{C75C8742-5EDD-4293-BC70-95FE86A6A7DE}" type="presOf" srcId="{CA3B38AC-EA1E-4977-BE3C-26D7A80C3CFB}" destId="{DB2F6A3D-3811-4F22-BB6F-6000A37D318B}" srcOrd="1" destOrd="0" presId="urn:microsoft.com/office/officeart/2005/8/layout/radial1"/>
    <dgm:cxn modelId="{BFA1B7B2-99DD-4918-A0BF-8F373EA4D1DF}" type="presOf" srcId="{6804CC2B-474D-4385-8DE9-7BB25204011B}" destId="{856F4BA3-4878-49AD-97CB-97D9A6F7CF7C}" srcOrd="0" destOrd="0" presId="urn:microsoft.com/office/officeart/2005/8/layout/radial1"/>
    <dgm:cxn modelId="{60AA6680-6900-47F4-B54C-2D9FF2DF7E9E}" type="presOf" srcId="{40444852-D4AB-44B9-BAE3-878FE98C2035}" destId="{C8ACECE4-41AD-4555-985C-CABF36004B1D}" srcOrd="0" destOrd="0" presId="urn:microsoft.com/office/officeart/2005/8/layout/radial1"/>
    <dgm:cxn modelId="{8D306303-DDB6-4A77-A22E-B041C396F535}" type="presOf" srcId="{500CE71F-1EF9-445F-98A6-B40AFA35619C}" destId="{AFBBA143-90BA-4749-93FB-8E71AF34E897}" srcOrd="0" destOrd="0" presId="urn:microsoft.com/office/officeart/2005/8/layout/radial1"/>
    <dgm:cxn modelId="{1F81DA66-59D2-4FF4-AACD-4DBFDCACA96F}" type="presOf" srcId="{CA3B38AC-EA1E-4977-BE3C-26D7A80C3CFB}" destId="{0D305AC3-1AFB-48CF-AF04-611DC61CE160}" srcOrd="0" destOrd="0" presId="urn:microsoft.com/office/officeart/2005/8/layout/radial1"/>
    <dgm:cxn modelId="{A76BD1C4-5862-430F-AAF3-B1BD56DF6CC5}" srcId="{744B91B5-7BAC-450F-BF0A-E1EF9B1785A6}" destId="{98ACB359-FFA7-4B43-9EB3-83A4ACAA47AF}" srcOrd="7" destOrd="0" parTransId="{CA3B38AC-EA1E-4977-BE3C-26D7A80C3CFB}" sibTransId="{F1193F35-2145-450C-A67D-D12A773BC77F}"/>
    <dgm:cxn modelId="{E93F8F31-19FB-4E72-8223-2D34ED7FF488}" srcId="{744B91B5-7BAC-450F-BF0A-E1EF9B1785A6}" destId="{B4786D4A-738F-4ABB-B550-DF31DE554286}" srcOrd="6" destOrd="0" parTransId="{26E5356B-66DE-479A-9744-C66E4CA7CB06}" sibTransId="{454A31BD-712E-468A-9FE4-196771D1190A}"/>
    <dgm:cxn modelId="{DEE9BE06-5046-415C-A11C-DECAA2275113}" type="presOf" srcId="{CD3F437E-C893-4150-A485-F67E22F5BF78}" destId="{2C0825DC-4790-4FDA-A74E-14BB82163A2D}" srcOrd="0" destOrd="0" presId="urn:microsoft.com/office/officeart/2005/8/layout/radial1"/>
    <dgm:cxn modelId="{B522F607-4F42-4DC2-B2A7-52F9632909DA}" type="presOf" srcId="{9F1E3C0F-2323-44FE-BF8E-3924684F078C}" destId="{8A4DEF38-4B71-409D-8305-6D58F94AEF53}" srcOrd="1" destOrd="0" presId="urn:microsoft.com/office/officeart/2005/8/layout/radial1"/>
    <dgm:cxn modelId="{3A79D922-56C7-41AC-9692-F4F502083C3E}" type="presOf" srcId="{C7279DFD-19BE-454A-99A5-6884224FEA80}" destId="{B0A4A010-A510-485F-8A95-54EB7B6419F0}" srcOrd="1" destOrd="0" presId="urn:microsoft.com/office/officeart/2005/8/layout/radial1"/>
    <dgm:cxn modelId="{31D72541-44FB-4C34-A44A-731EB0FA84CB}" type="presOf" srcId="{C7279DFD-19BE-454A-99A5-6884224FEA80}" destId="{B20DE5CC-AA7B-4D8E-B265-1C9278898CA2}" srcOrd="0" destOrd="0" presId="urn:microsoft.com/office/officeart/2005/8/layout/radial1"/>
    <dgm:cxn modelId="{EED48642-046A-40D4-A723-C4A181B671AC}" type="presOf" srcId="{3E39EAED-3508-4050-8D66-DD87757CF215}" destId="{3BCD82B3-3031-41AB-B86C-A014013D6A74}" srcOrd="0" destOrd="0" presId="urn:microsoft.com/office/officeart/2005/8/layout/radial1"/>
    <dgm:cxn modelId="{8C0F3FEE-998B-4AE0-87F7-B788ECF51C75}" type="presOf" srcId="{D5A04EF3-149F-4ABD-AEF7-71EB95B12CD4}" destId="{78DFC82E-3676-42BF-A712-C28034D749E7}" srcOrd="0" destOrd="0" presId="urn:microsoft.com/office/officeart/2005/8/layout/radial1"/>
    <dgm:cxn modelId="{5DE2B4D4-5DAF-4DBD-919D-1F1356A5FD29}" srcId="{744B91B5-7BAC-450F-BF0A-E1EF9B1785A6}" destId="{40444852-D4AB-44B9-BAE3-878FE98C2035}" srcOrd="2" destOrd="0" parTransId="{C7279DFD-19BE-454A-99A5-6884224FEA80}" sibTransId="{CE99F904-1847-477A-9C21-EDF45262D6DA}"/>
    <dgm:cxn modelId="{2A5EC7C4-0D0D-4106-95DF-EC3B2D193F78}" type="presOf" srcId="{9F1E3C0F-2323-44FE-BF8E-3924684F078C}" destId="{F712A907-9660-4E72-BEB0-80282803AE12}" srcOrd="0" destOrd="0" presId="urn:microsoft.com/office/officeart/2005/8/layout/radial1"/>
    <dgm:cxn modelId="{88884BEB-B510-4CBA-8E49-B577161CF0A9}" type="presOf" srcId="{26E5356B-66DE-479A-9744-C66E4CA7CB06}" destId="{24980A38-EC2A-4C61-8313-3750B3DE0DDD}" srcOrd="0" destOrd="0" presId="urn:microsoft.com/office/officeart/2005/8/layout/radial1"/>
    <dgm:cxn modelId="{63119D40-F04A-40BE-A88D-492B67AB7356}" type="presOf" srcId="{5EC84BD3-5DF0-4A1A-A84D-CF74808B249E}" destId="{044AAE36-67CC-4D95-A83E-07DDB4403B35}" srcOrd="0" destOrd="0" presId="urn:microsoft.com/office/officeart/2005/8/layout/radial1"/>
    <dgm:cxn modelId="{FF0EA4F0-9968-4910-8402-B48456D543C8}" srcId="{744B91B5-7BAC-450F-BF0A-E1EF9B1785A6}" destId="{500CE71F-1EF9-445F-98A6-B40AFA35619C}" srcOrd="4" destOrd="0" parTransId="{3E39EAED-3508-4050-8D66-DD87757CF215}" sibTransId="{79502473-5889-44C3-ADBE-DB3DABB46CA1}"/>
    <dgm:cxn modelId="{FB67AFA1-6878-4C4C-8B4E-892A66CCD876}" srcId="{744B91B5-7BAC-450F-BF0A-E1EF9B1785A6}" destId="{AA189C01-171F-49A1-A9A3-532D135940D9}" srcOrd="3" destOrd="0" parTransId="{9F1E3C0F-2323-44FE-BF8E-3924684F078C}" sibTransId="{933E283A-4201-4E17-90B6-AD50CE129A57}"/>
    <dgm:cxn modelId="{363E1C05-33A2-44A9-B977-F2E5D89F0D07}" type="presOf" srcId="{3E39EAED-3508-4050-8D66-DD87757CF215}" destId="{D9DB0ED1-1601-425E-8AD8-76987CFDA3AF}" srcOrd="1" destOrd="0" presId="urn:microsoft.com/office/officeart/2005/8/layout/radial1"/>
    <dgm:cxn modelId="{EF5E7224-8C00-4B8D-87EC-DCB606A24A11}" type="presOf" srcId="{744B91B5-7BAC-450F-BF0A-E1EF9B1785A6}" destId="{E967BF4A-0A6A-408E-8830-349605A1DFAC}" srcOrd="0" destOrd="0" presId="urn:microsoft.com/office/officeart/2005/8/layout/radial1"/>
    <dgm:cxn modelId="{9FA4A931-1C1B-478A-8871-F29178DB8C37}" type="presOf" srcId="{6FD5D90C-7EF3-490B-A908-7531F2265034}" destId="{57F649F8-64B8-4F7E-A1E8-5F642224F047}" srcOrd="0" destOrd="0" presId="urn:microsoft.com/office/officeart/2005/8/layout/radial1"/>
    <dgm:cxn modelId="{C1844583-9916-422F-8115-A17ECD7E0768}" type="presOf" srcId="{2FC1AE85-C566-4B55-AE20-2D5FEE7A7745}" destId="{BBC847C2-8D97-49B7-99B9-6E5BB3CAC264}" srcOrd="0" destOrd="0" presId="urn:microsoft.com/office/officeart/2005/8/layout/radial1"/>
    <dgm:cxn modelId="{955B5773-F1D3-4505-9231-0907C4C2EF46}" srcId="{744B91B5-7BAC-450F-BF0A-E1EF9B1785A6}" destId="{D5A04EF3-149F-4ABD-AEF7-71EB95B12CD4}" srcOrd="5" destOrd="0" parTransId="{6804CC2B-474D-4385-8DE9-7BB25204011B}" sibTransId="{A1B4546B-6582-49FA-BDB2-A6E1A5ECA0AD}"/>
    <dgm:cxn modelId="{42297CDF-C322-4CCC-B430-3A56BBD7856E}" srcId="{744B91B5-7BAC-450F-BF0A-E1EF9B1785A6}" destId="{CD3F437E-C893-4150-A485-F67E22F5BF78}" srcOrd="1" destOrd="0" parTransId="{2FC1AE85-C566-4B55-AE20-2D5FEE7A7745}" sibTransId="{ACBC2760-1941-48A5-B1D7-223A4CAE5557}"/>
    <dgm:cxn modelId="{5F16BEA3-F041-426C-8501-97055160B694}" type="presOf" srcId="{5EC84BD3-5DF0-4A1A-A84D-CF74808B249E}" destId="{041232EA-6DB0-480E-A6A5-E1730792DA2B}" srcOrd="1" destOrd="0" presId="urn:microsoft.com/office/officeart/2005/8/layout/radial1"/>
    <dgm:cxn modelId="{619F73A4-EA5C-4083-A641-D46BA68F5694}" type="presOf" srcId="{014A3B5C-9AE7-4834-AB93-B3F1CA592257}" destId="{E8356806-807B-4767-B78A-01870699A3E2}" srcOrd="0" destOrd="0" presId="urn:microsoft.com/office/officeart/2005/8/layout/radial1"/>
    <dgm:cxn modelId="{85799D4F-AF46-47B1-94D6-E3B7D876B7DF}" type="presOf" srcId="{6804CC2B-474D-4385-8DE9-7BB25204011B}" destId="{9A4ABBB7-C33F-4902-9813-8D0FED0F8268}" srcOrd="1" destOrd="0" presId="urn:microsoft.com/office/officeart/2005/8/layout/radial1"/>
    <dgm:cxn modelId="{9F944004-716B-40DB-AA82-FCC328AFEAFD}" type="presOf" srcId="{2FC1AE85-C566-4B55-AE20-2D5FEE7A7745}" destId="{AB7C9773-C77B-4E9A-9AF4-4C78E52B1760}" srcOrd="1" destOrd="0" presId="urn:microsoft.com/office/officeart/2005/8/layout/radial1"/>
    <dgm:cxn modelId="{39B5E014-8E88-4BC8-A5E2-72AB5C1577F8}" type="presParOf" srcId="{57F649F8-64B8-4F7E-A1E8-5F642224F047}" destId="{E967BF4A-0A6A-408E-8830-349605A1DFAC}" srcOrd="0" destOrd="0" presId="urn:microsoft.com/office/officeart/2005/8/layout/radial1"/>
    <dgm:cxn modelId="{BA688831-EEF6-4693-99CF-ED455824949D}" type="presParOf" srcId="{57F649F8-64B8-4F7E-A1E8-5F642224F047}" destId="{044AAE36-67CC-4D95-A83E-07DDB4403B35}" srcOrd="1" destOrd="0" presId="urn:microsoft.com/office/officeart/2005/8/layout/radial1"/>
    <dgm:cxn modelId="{C3C9AB5E-643F-40F3-963A-D01F2837C5AB}" type="presParOf" srcId="{044AAE36-67CC-4D95-A83E-07DDB4403B35}" destId="{041232EA-6DB0-480E-A6A5-E1730792DA2B}" srcOrd="0" destOrd="0" presId="urn:microsoft.com/office/officeart/2005/8/layout/radial1"/>
    <dgm:cxn modelId="{5D6069A7-5F8E-4B49-88FE-F1ACDC53A6A2}" type="presParOf" srcId="{57F649F8-64B8-4F7E-A1E8-5F642224F047}" destId="{E8356806-807B-4767-B78A-01870699A3E2}" srcOrd="2" destOrd="0" presId="urn:microsoft.com/office/officeart/2005/8/layout/radial1"/>
    <dgm:cxn modelId="{F83C9AB6-0BCE-4594-A37B-4E5C73919AEB}" type="presParOf" srcId="{57F649F8-64B8-4F7E-A1E8-5F642224F047}" destId="{BBC847C2-8D97-49B7-99B9-6E5BB3CAC264}" srcOrd="3" destOrd="0" presId="urn:microsoft.com/office/officeart/2005/8/layout/radial1"/>
    <dgm:cxn modelId="{8ECE6E89-8F2C-4810-B187-89D3FFFAD1C0}" type="presParOf" srcId="{BBC847C2-8D97-49B7-99B9-6E5BB3CAC264}" destId="{AB7C9773-C77B-4E9A-9AF4-4C78E52B1760}" srcOrd="0" destOrd="0" presId="urn:microsoft.com/office/officeart/2005/8/layout/radial1"/>
    <dgm:cxn modelId="{1F5A6B7C-0B63-41B5-A343-4B0C52C6F1BD}" type="presParOf" srcId="{57F649F8-64B8-4F7E-A1E8-5F642224F047}" destId="{2C0825DC-4790-4FDA-A74E-14BB82163A2D}" srcOrd="4" destOrd="0" presId="urn:microsoft.com/office/officeart/2005/8/layout/radial1"/>
    <dgm:cxn modelId="{6C504980-8DE8-4462-8182-73029B00DD80}" type="presParOf" srcId="{57F649F8-64B8-4F7E-A1E8-5F642224F047}" destId="{B20DE5CC-AA7B-4D8E-B265-1C9278898CA2}" srcOrd="5" destOrd="0" presId="urn:microsoft.com/office/officeart/2005/8/layout/radial1"/>
    <dgm:cxn modelId="{937FFCE9-72E6-46B6-9267-B563F466A51A}" type="presParOf" srcId="{B20DE5CC-AA7B-4D8E-B265-1C9278898CA2}" destId="{B0A4A010-A510-485F-8A95-54EB7B6419F0}" srcOrd="0" destOrd="0" presId="urn:microsoft.com/office/officeart/2005/8/layout/radial1"/>
    <dgm:cxn modelId="{8C7EAAD3-303C-481C-BF3C-D60DD8D29DF6}" type="presParOf" srcId="{57F649F8-64B8-4F7E-A1E8-5F642224F047}" destId="{C8ACECE4-41AD-4555-985C-CABF36004B1D}" srcOrd="6" destOrd="0" presId="urn:microsoft.com/office/officeart/2005/8/layout/radial1"/>
    <dgm:cxn modelId="{A142F243-17C8-48BD-9071-CDA4D8C35473}" type="presParOf" srcId="{57F649F8-64B8-4F7E-A1E8-5F642224F047}" destId="{F712A907-9660-4E72-BEB0-80282803AE12}" srcOrd="7" destOrd="0" presId="urn:microsoft.com/office/officeart/2005/8/layout/radial1"/>
    <dgm:cxn modelId="{196DCA1A-374F-4B5A-A40D-3CB5762B997D}" type="presParOf" srcId="{F712A907-9660-4E72-BEB0-80282803AE12}" destId="{8A4DEF38-4B71-409D-8305-6D58F94AEF53}" srcOrd="0" destOrd="0" presId="urn:microsoft.com/office/officeart/2005/8/layout/radial1"/>
    <dgm:cxn modelId="{C2CE40A1-00CD-43CD-B980-4A0306BCF84D}" type="presParOf" srcId="{57F649F8-64B8-4F7E-A1E8-5F642224F047}" destId="{62398CD4-8DF5-43FE-8852-B30A25E5389B}" srcOrd="8" destOrd="0" presId="urn:microsoft.com/office/officeart/2005/8/layout/radial1"/>
    <dgm:cxn modelId="{E4852D3E-404F-4139-A18D-22135998D751}" type="presParOf" srcId="{57F649F8-64B8-4F7E-A1E8-5F642224F047}" destId="{3BCD82B3-3031-41AB-B86C-A014013D6A74}" srcOrd="9" destOrd="0" presId="urn:microsoft.com/office/officeart/2005/8/layout/radial1"/>
    <dgm:cxn modelId="{BA2C84AF-B778-403C-996B-509F8B630C40}" type="presParOf" srcId="{3BCD82B3-3031-41AB-B86C-A014013D6A74}" destId="{D9DB0ED1-1601-425E-8AD8-76987CFDA3AF}" srcOrd="0" destOrd="0" presId="urn:microsoft.com/office/officeart/2005/8/layout/radial1"/>
    <dgm:cxn modelId="{C0F9E7D5-13C2-4DC9-ABB3-1C540C6E28C1}" type="presParOf" srcId="{57F649F8-64B8-4F7E-A1E8-5F642224F047}" destId="{AFBBA143-90BA-4749-93FB-8E71AF34E897}" srcOrd="10" destOrd="0" presId="urn:microsoft.com/office/officeart/2005/8/layout/radial1"/>
    <dgm:cxn modelId="{AD0D0F4B-E843-421A-B2E6-61F97EC74B9C}" type="presParOf" srcId="{57F649F8-64B8-4F7E-A1E8-5F642224F047}" destId="{856F4BA3-4878-49AD-97CB-97D9A6F7CF7C}" srcOrd="11" destOrd="0" presId="urn:microsoft.com/office/officeart/2005/8/layout/radial1"/>
    <dgm:cxn modelId="{BF390D8E-D7AA-4D09-9D39-09D2D3420065}" type="presParOf" srcId="{856F4BA3-4878-49AD-97CB-97D9A6F7CF7C}" destId="{9A4ABBB7-C33F-4902-9813-8D0FED0F8268}" srcOrd="0" destOrd="0" presId="urn:microsoft.com/office/officeart/2005/8/layout/radial1"/>
    <dgm:cxn modelId="{8F2C2B36-6568-4F86-8DA6-D7CFDCA1D546}" type="presParOf" srcId="{57F649F8-64B8-4F7E-A1E8-5F642224F047}" destId="{78DFC82E-3676-42BF-A712-C28034D749E7}" srcOrd="12" destOrd="0" presId="urn:microsoft.com/office/officeart/2005/8/layout/radial1"/>
    <dgm:cxn modelId="{D4C07FD8-27E1-44AD-B3F7-01C059781E42}" type="presParOf" srcId="{57F649F8-64B8-4F7E-A1E8-5F642224F047}" destId="{24980A38-EC2A-4C61-8313-3750B3DE0DDD}" srcOrd="13" destOrd="0" presId="urn:microsoft.com/office/officeart/2005/8/layout/radial1"/>
    <dgm:cxn modelId="{384C2A7F-9117-4FC6-B27D-A9BF38136CF0}" type="presParOf" srcId="{24980A38-EC2A-4C61-8313-3750B3DE0DDD}" destId="{C530605D-046C-4BFC-8306-67EFD12B5724}" srcOrd="0" destOrd="0" presId="urn:microsoft.com/office/officeart/2005/8/layout/radial1"/>
    <dgm:cxn modelId="{E9677828-46C6-4526-89DF-163384B28B17}" type="presParOf" srcId="{57F649F8-64B8-4F7E-A1E8-5F642224F047}" destId="{B3BDC4D8-80F1-495F-BDDC-0A63D13A17CD}" srcOrd="14" destOrd="0" presId="urn:microsoft.com/office/officeart/2005/8/layout/radial1"/>
    <dgm:cxn modelId="{02E86B16-6021-4964-86A4-CC8530D1D762}" type="presParOf" srcId="{57F649F8-64B8-4F7E-A1E8-5F642224F047}" destId="{0D305AC3-1AFB-48CF-AF04-611DC61CE160}" srcOrd="15" destOrd="0" presId="urn:microsoft.com/office/officeart/2005/8/layout/radial1"/>
    <dgm:cxn modelId="{1BDE079D-3B26-4BEF-908D-E295B68600D6}" type="presParOf" srcId="{0D305AC3-1AFB-48CF-AF04-611DC61CE160}" destId="{DB2F6A3D-3811-4F22-BB6F-6000A37D318B}" srcOrd="0" destOrd="0" presId="urn:microsoft.com/office/officeart/2005/8/layout/radial1"/>
    <dgm:cxn modelId="{8C7A846B-8047-4938-9CE6-29D111B877C9}" type="presParOf" srcId="{57F649F8-64B8-4F7E-A1E8-5F642224F047}" destId="{E6F36F4E-CC9A-4322-9902-A47004048426}" srcOrd="1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11/24/2016</a:t>
            </a:fld>
            <a:endParaRPr lang="en-US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11/24/2016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11/24/2016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11/24/2016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11/24/2016</a:t>
            </a:fld>
            <a:endParaRPr lang="en-US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11/24/2016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11/24/2016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11/24/2016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11/24/2016</a:t>
            </a:fld>
            <a:endParaRPr lang="en-US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11/24/2016</a:t>
            </a:fld>
            <a:endParaRPr lang="en-US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11/24/2016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7C9B81F-C347-4BEF-BFDF-29C42F48304A}" type="datetimeFigureOut">
              <a:rPr lang="en-US" smtClean="0"/>
              <a:pPr/>
              <a:t>11/24/2016</a:t>
            </a:fld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5.png"/><Relationship Id="rId5" Type="http://schemas.openxmlformats.org/officeDocument/2006/relationships/image" Target="../media/image13.jpe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6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5.png"/><Relationship Id="rId4" Type="http://schemas.openxmlformats.org/officeDocument/2006/relationships/image" Target="../media/image3.jpeg"/><Relationship Id="rId9" Type="http://schemas.microsoft.com/office/2007/relationships/diagramDrawing" Target="../diagrams/drawing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5.png"/><Relationship Id="rId5" Type="http://schemas.openxmlformats.org/officeDocument/2006/relationships/image" Target="../media/image14.jpe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5.png"/><Relationship Id="rId5" Type="http://schemas.openxmlformats.org/officeDocument/2006/relationships/image" Target="../media/image26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5.png"/><Relationship Id="rId5" Type="http://schemas.openxmlformats.org/officeDocument/2006/relationships/image" Target="../media/image27.jpe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2.pn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5.jpe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0.jpeg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5.jpeg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2.jpeg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6" Type="http://schemas.openxmlformats.org/officeDocument/2006/relationships/image" Target="../media/image5.png"/><Relationship Id="rId5" Type="http://schemas.openxmlformats.org/officeDocument/2006/relationships/image" Target="../media/image53.jpeg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6" Type="http://schemas.openxmlformats.org/officeDocument/2006/relationships/image" Target="../media/image5.png"/><Relationship Id="rId5" Type="http://schemas.openxmlformats.org/officeDocument/2006/relationships/image" Target="../media/image58.jpeg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3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9.jpeg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6" Type="http://schemas.openxmlformats.org/officeDocument/2006/relationships/image" Target="../media/image5.png"/><Relationship Id="rId5" Type="http://schemas.openxmlformats.org/officeDocument/2006/relationships/image" Target="../media/image70.jpeg"/><Relationship Id="rId4" Type="http://schemas.openxmlformats.org/officeDocument/2006/relationships/image" Target="../media/image3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3.jpeg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6" Type="http://schemas.openxmlformats.org/officeDocument/2006/relationships/image" Target="../media/image5.png"/><Relationship Id="rId5" Type="http://schemas.openxmlformats.org/officeDocument/2006/relationships/chart" Target="../charts/chart1.xml"/><Relationship Id="rId4" Type="http://schemas.openxmlformats.org/officeDocument/2006/relationships/image" Target="../media/image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6" Type="http://schemas.openxmlformats.org/officeDocument/2006/relationships/image" Target="../media/image5.png"/><Relationship Id="rId5" Type="http://schemas.openxmlformats.org/officeDocument/2006/relationships/image" Target="../media/image80.png"/><Relationship Id="rId4" Type="http://schemas.openxmlformats.org/officeDocument/2006/relationships/image" Target="../media/image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6" Type="http://schemas.openxmlformats.org/officeDocument/2006/relationships/image" Target="../media/image5.png"/><Relationship Id="rId5" Type="http://schemas.openxmlformats.org/officeDocument/2006/relationships/image" Target="../media/image85.jpeg"/><Relationship Id="rId4" Type="http://schemas.openxmlformats.org/officeDocument/2006/relationships/image" Target="../media/image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.png"/><Relationship Id="rId5" Type="http://schemas.openxmlformats.org/officeDocument/2006/relationships/image" Target="../media/image9.wmf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.png"/><Relationship Id="rId5" Type="http://schemas.openxmlformats.org/officeDocument/2006/relationships/image" Target="../media/image9.wmf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5.png"/><Relationship Id="rId5" Type="http://schemas.openxmlformats.org/officeDocument/2006/relationships/image" Target="../media/image11.jpeg"/><Relationship Id="rId4" Type="http://schemas.openxmlformats.org/officeDocument/2006/relationships/image" Target="../media/image9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5.png"/><Relationship Id="rId5" Type="http://schemas.openxmlformats.org/officeDocument/2006/relationships/image" Target="../media/image12.jpeg"/><Relationship Id="rId4" Type="http://schemas.openxmlformats.org/officeDocument/2006/relationships/image" Target="../media/image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ree-powerpoint-templates-download-2011-i9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-61243" y="0"/>
            <a:ext cx="9205243" cy="6912300"/>
          </a:xfrm>
          <a:prstGeom prst="rect">
            <a:avLst/>
          </a:prstGeom>
        </p:spPr>
      </p:pic>
      <p:pic>
        <p:nvPicPr>
          <p:cNvPr id="4" name="Рисунок 3" descr="71783927_teatr.jp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285728"/>
            <a:ext cx="3816424" cy="61766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71934" y="2143117"/>
            <a:ext cx="485778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ТЕАТРАЛИЗОВАННАЯ </a:t>
            </a:r>
            <a:endParaRPr lang="ru-RU" sz="23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3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ДЕЯТЕЛЬНОСТЬ КАК СРЕДСТВО ОПТИМИЗАЦИИ ДВИГАТЕЛЬНОЙ АКТИВНОСТИ</a:t>
            </a:r>
            <a:endParaRPr lang="ru-RU" sz="23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half" idx="3"/>
          </p:nvPr>
        </p:nvSpPr>
        <p:spPr>
          <a:xfrm>
            <a:off x="4071935" y="142852"/>
            <a:ext cx="4865332" cy="1163660"/>
          </a:xfrm>
        </p:spPr>
        <p:txBody>
          <a:bodyPr>
            <a:noAutofit/>
          </a:bodyPr>
          <a:lstStyle/>
          <a:p>
            <a:pPr algn="ctr"/>
            <a:r>
              <a:rPr lang="ru-RU" sz="1200" b="1" i="1" dirty="0">
                <a:solidFill>
                  <a:srgbClr val="002060"/>
                </a:solidFill>
              </a:rPr>
              <a:t>Муниципальное  бюджетное  дошкольное образовательное  учреждение  города  Керчи Республики  Крым  «Детский  сад  комбинированного  вида  №37  «Золотая  рыбка»</a:t>
            </a:r>
          </a:p>
        </p:txBody>
      </p:sp>
      <p:sp>
        <p:nvSpPr>
          <p:cNvPr id="11" name="Содержимое 9"/>
          <p:cNvSpPr>
            <a:spLocks noGrp="1"/>
          </p:cNvSpPr>
          <p:nvPr>
            <p:ph sz="quarter" idx="4"/>
          </p:nvPr>
        </p:nvSpPr>
        <p:spPr>
          <a:xfrm>
            <a:off x="4214810" y="4509120"/>
            <a:ext cx="4786346" cy="936104"/>
          </a:xfrm>
        </p:spPr>
        <p:txBody>
          <a:bodyPr>
            <a:normAutofit fontScale="77500" lnSpcReduction="20000"/>
          </a:bodyPr>
          <a:lstStyle/>
          <a:p>
            <a:pPr marL="180000">
              <a:buNone/>
            </a:pPr>
            <a:r>
              <a:rPr lang="ru-RU" dirty="0"/>
              <a:t>                                                   </a:t>
            </a:r>
            <a:r>
              <a:rPr lang="ru-RU" sz="1600" b="1" dirty="0" smtClean="0">
                <a:solidFill>
                  <a:srgbClr val="002060"/>
                </a:solidFill>
              </a:rPr>
              <a:t>Составила</a:t>
            </a:r>
            <a:r>
              <a:rPr lang="ru-RU" sz="1600" b="1" dirty="0">
                <a:solidFill>
                  <a:srgbClr val="002060"/>
                </a:solidFill>
              </a:rPr>
              <a:t>:</a:t>
            </a:r>
          </a:p>
          <a:p>
            <a:pPr marL="180000">
              <a:buNone/>
            </a:pPr>
            <a:r>
              <a:rPr lang="ru-RU" sz="1600" b="1" dirty="0">
                <a:solidFill>
                  <a:srgbClr val="002060"/>
                </a:solidFill>
              </a:rPr>
              <a:t>                                                                               </a:t>
            </a:r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r>
              <a:rPr lang="ru-RU" sz="1600" b="1" dirty="0">
                <a:solidFill>
                  <a:srgbClr val="002060"/>
                </a:solidFill>
              </a:rPr>
              <a:t>старший воспитатель</a:t>
            </a:r>
          </a:p>
          <a:p>
            <a:pPr marL="180000">
              <a:buNone/>
            </a:pPr>
            <a:r>
              <a:rPr lang="ru-RU" sz="1600" b="1" dirty="0">
                <a:solidFill>
                  <a:srgbClr val="002060"/>
                </a:solidFill>
              </a:rPr>
              <a:t>                                                                                </a:t>
            </a:r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r>
              <a:rPr lang="ru-RU" sz="1600" b="1" dirty="0">
                <a:solidFill>
                  <a:srgbClr val="002060"/>
                </a:solidFill>
              </a:rPr>
              <a:t>первой категории </a:t>
            </a:r>
          </a:p>
          <a:p>
            <a:pPr marL="180000">
              <a:buNone/>
            </a:pPr>
            <a:r>
              <a:rPr lang="ru-RU" sz="1600" b="1" dirty="0">
                <a:solidFill>
                  <a:srgbClr val="002060"/>
                </a:solidFill>
              </a:rPr>
              <a:t>                                                                                </a:t>
            </a:r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r>
              <a:rPr lang="ru-RU" sz="1600" b="1" dirty="0" err="1">
                <a:solidFill>
                  <a:srgbClr val="002060"/>
                </a:solidFill>
              </a:rPr>
              <a:t>Галак</a:t>
            </a:r>
            <a:r>
              <a:rPr lang="ru-RU" sz="1600" b="1" dirty="0">
                <a:solidFill>
                  <a:srgbClr val="002060"/>
                </a:solidFill>
              </a:rPr>
              <a:t> Н.Н.</a:t>
            </a:r>
          </a:p>
        </p:txBody>
      </p:sp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10313" y="5038725"/>
            <a:ext cx="609600" cy="609600"/>
          </a:xfrm>
          <a:prstGeom prst="rect">
            <a:avLst/>
          </a:prstGeom>
        </p:spPr>
      </p:pic>
      <p:pic>
        <p:nvPicPr>
          <p:cNvPr id="6" name="Музыка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04048" y="392372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5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52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5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9" grpId="0" build="p"/>
      <p:bldP spid="11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ree-powerpoint-templates-download-2011-i9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-61243" y="-54300"/>
            <a:ext cx="9205243" cy="69123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"/>
            <a:ext cx="900115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</a:t>
            </a:r>
          </a:p>
          <a:p>
            <a:pPr algn="just">
              <a:buFont typeface="Wingdings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Проявление интереса и  желания к театрализованной деятельности.</a:t>
            </a:r>
          </a:p>
          <a:p>
            <a:pPr algn="just">
              <a:buFont typeface="Wingdings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Овладение навыками выразительной речи, правилами   поведения во взаимодействии со сверстниками и взрослыми.</a:t>
            </a:r>
          </a:p>
          <a:p>
            <a:pPr algn="just">
              <a:buFont typeface="Wingdings" pitchFamily="2" charset="2"/>
              <a:buChar char="v"/>
            </a:pPr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Овладение исполнительскими умениями в создании художественного образа.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buFont typeface="Wingdings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Способность  передавать различные чувства, эмоции, действия  посредством мимики, жестов, интонации.</a:t>
            </a:r>
          </a:p>
          <a:p>
            <a:pPr algn="just">
              <a:buFont typeface="Wingdings" pitchFamily="2" charset="2"/>
              <a:buChar char="v"/>
            </a:pPr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Обогащение  и активизация  словаря, развитие памяти, мышления, воображения.</a:t>
            </a:r>
          </a:p>
          <a:p>
            <a:pPr algn="just">
              <a:buFont typeface="Wingdings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Возможность самостоятельно передавать образы сказочных персонажей  в играх драматизациях.</a:t>
            </a:r>
          </a:p>
          <a:p>
            <a:pPr algn="just">
              <a:buFont typeface="Wingdings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Приобретут уверенность в себе. </a:t>
            </a:r>
          </a:p>
          <a:p>
            <a:pPr algn="just">
              <a:buFont typeface="Wingdings" pitchFamily="2" charset="2"/>
              <a:buChar char="v"/>
            </a:pPr>
            <a:endParaRPr lang="ru-RU" alt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/>
          </a:p>
        </p:txBody>
      </p:sp>
      <p:pic>
        <p:nvPicPr>
          <p:cNvPr id="2050" name="Picture 2" descr="E:\фото\P10504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4572008"/>
            <a:ext cx="2857520" cy="2125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Sound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42027" y="76470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16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Прямая со стрелкой 23"/>
          <p:cNvCxnSpPr/>
          <p:nvPr/>
        </p:nvCxnSpPr>
        <p:spPr>
          <a:xfrm rot="16200000" flipH="1">
            <a:off x="5857884" y="2000240"/>
            <a:ext cx="2143140" cy="85725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Скругленный прямоугольник 3"/>
          <p:cNvSpPr/>
          <p:nvPr/>
        </p:nvSpPr>
        <p:spPr>
          <a:xfrm>
            <a:off x="1365548" y="342180"/>
            <a:ext cx="6552728" cy="1015117"/>
          </a:xfrm>
          <a:prstGeom prst="roundRect">
            <a:avLst/>
          </a:prstGeom>
          <a:solidFill>
            <a:srgbClr val="EC90C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Система работы по организации театрализованной деятельности посредством двигательной активности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28596" y="1772816"/>
            <a:ext cx="2428892" cy="1156118"/>
          </a:xfrm>
          <a:prstGeom prst="roundRect">
            <a:avLst/>
          </a:prstGeom>
          <a:solidFill>
            <a:srgbClr val="FFC00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Развивающая предметно- пространственная среда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732240" y="1628800"/>
            <a:ext cx="2304256" cy="1008112"/>
          </a:xfrm>
          <a:prstGeom prst="roundRect">
            <a:avLst/>
          </a:prstGeom>
          <a:solidFill>
            <a:srgbClr val="FFC00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Взаимодействие с родителями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143240" y="3500438"/>
            <a:ext cx="3071834" cy="936104"/>
          </a:xfrm>
          <a:prstGeom prst="roundRect">
            <a:avLst/>
          </a:prstGeom>
          <a:solidFill>
            <a:srgbClr val="FFC00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Работа с детьми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429388" y="3500438"/>
            <a:ext cx="2232248" cy="936104"/>
          </a:xfrm>
          <a:prstGeom prst="roundRect">
            <a:avLst/>
          </a:prstGeom>
          <a:solidFill>
            <a:srgbClr val="FFC00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Взаимодействие с социумом</a:t>
            </a:r>
          </a:p>
        </p:txBody>
      </p:sp>
      <p:cxnSp>
        <p:nvCxnSpPr>
          <p:cNvPr id="18" name="Прямая со стрелкой 17"/>
          <p:cNvCxnSpPr/>
          <p:nvPr/>
        </p:nvCxnSpPr>
        <p:spPr>
          <a:xfrm rot="5400000">
            <a:off x="4078774" y="1636210"/>
            <a:ext cx="559534" cy="171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endCxn id="11" idx="0"/>
          </p:cNvCxnSpPr>
          <p:nvPr/>
        </p:nvCxnSpPr>
        <p:spPr>
          <a:xfrm rot="5400000">
            <a:off x="4196953" y="1839503"/>
            <a:ext cx="2143139" cy="117873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endCxn id="10" idx="0"/>
          </p:cNvCxnSpPr>
          <p:nvPr/>
        </p:nvCxnSpPr>
        <p:spPr>
          <a:xfrm rot="16200000" flipH="1">
            <a:off x="7664069" y="1408501"/>
            <a:ext cx="271502" cy="16909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rot="5400000">
            <a:off x="1530470" y="1374492"/>
            <a:ext cx="415518" cy="38113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кругленный прямоугольник 8"/>
          <p:cNvSpPr/>
          <p:nvPr/>
        </p:nvSpPr>
        <p:spPr>
          <a:xfrm>
            <a:off x="3286116" y="1928802"/>
            <a:ext cx="2357454" cy="936104"/>
          </a:xfrm>
          <a:prstGeom prst="roundRect">
            <a:avLst/>
          </a:prstGeom>
          <a:solidFill>
            <a:srgbClr val="FFC00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Взаимодействие с педагогами</a:t>
            </a:r>
          </a:p>
        </p:txBody>
      </p:sp>
      <p:cxnSp>
        <p:nvCxnSpPr>
          <p:cNvPr id="26" name="Прямая со стрелкой 25"/>
          <p:cNvCxnSpPr/>
          <p:nvPr/>
        </p:nvCxnSpPr>
        <p:spPr>
          <a:xfrm rot="5400000">
            <a:off x="3126046" y="4446326"/>
            <a:ext cx="415518" cy="38113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rot="16200000" flipH="1">
            <a:off x="5250661" y="4536289"/>
            <a:ext cx="500066" cy="28575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rot="5400000">
            <a:off x="3929913" y="4642591"/>
            <a:ext cx="428628" cy="171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rot="16200000" flipH="1">
            <a:off x="4378755" y="5122443"/>
            <a:ext cx="1420756" cy="3413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Скругленный прямоугольник 40"/>
          <p:cNvSpPr/>
          <p:nvPr/>
        </p:nvSpPr>
        <p:spPr>
          <a:xfrm>
            <a:off x="5357818" y="4857760"/>
            <a:ext cx="1785950" cy="114300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Кукловож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ctr"/>
            <a:r>
              <a:rPr lang="ru-RU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дение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4143372" y="5857892"/>
            <a:ext cx="1928826" cy="86526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Фитбол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-гимнастика</a:t>
            </a: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3286116" y="4857760"/>
            <a:ext cx="1857388" cy="114300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Ритмоп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ластика</a:t>
            </a:r>
          </a:p>
          <a:p>
            <a:pPr algn="ctr"/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1714480" y="4643446"/>
            <a:ext cx="1571636" cy="100811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Логорит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мика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6215074" y="4357694"/>
            <a:ext cx="1571636" cy="114300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Скругленный прямоугольник 24"/>
          <p:cNvSpPr/>
          <p:nvPr/>
        </p:nvSpPr>
        <p:spPr>
          <a:xfrm>
            <a:off x="7072330" y="5500702"/>
            <a:ext cx="1823254" cy="100811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Игра </a:t>
            </a:r>
            <a:r>
              <a:rPr lang="ru-RU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драматиза-ция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Sound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26500" y="308768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11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10" grpId="0" animBg="1"/>
      <p:bldP spid="11" grpId="0" animBg="1"/>
      <p:bldP spid="12" grpId="0" animBg="1"/>
      <p:bldP spid="9" grpId="0" animBg="1"/>
      <p:bldP spid="41" grpId="0" animBg="1"/>
      <p:bldP spid="42" grpId="0" animBg="1"/>
      <p:bldP spid="43" grpId="0" animBg="1"/>
      <p:bldP spid="4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ree-powerpoint-templates-download-2011-i9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-61243" y="-54300"/>
            <a:ext cx="9205243" cy="6912300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/>
        </p:nvGraphicFramePr>
        <p:xfrm>
          <a:off x="428596" y="285750"/>
          <a:ext cx="8215370" cy="6383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Sound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851920" y="2132856"/>
            <a:ext cx="609601" cy="609600"/>
          </a:xfrm>
          <a:prstGeom prst="rect">
            <a:avLst/>
          </a:prstGeom>
        </p:spPr>
      </p:pic>
    </p:spTree>
  </p:cSld>
  <p:clrMapOvr>
    <a:masterClrMapping/>
  </p:clrMapOvr>
  <p:transition advClick="0" advTm="9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1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Graphic spid="2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ree-powerpoint-templates-download-2011-i9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-61243" y="-54300"/>
            <a:ext cx="9205243" cy="69123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8988552" cy="100013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Роль педагога в организации и проведении театрализованной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заключается: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5" name="Текст 2"/>
          <p:cNvSpPr txBox="1">
            <a:spLocks/>
          </p:cNvSpPr>
          <p:nvPr/>
        </p:nvSpPr>
        <p:spPr>
          <a:xfrm>
            <a:off x="214282" y="1785926"/>
            <a:ext cx="8786874" cy="21431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Tx/>
              <a:buChar char="-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5357826"/>
            <a:ext cx="82461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Педагогу очень важно осуществлять 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индивидуальный подход 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каждому ребенку</a:t>
            </a:r>
          </a:p>
        </p:txBody>
      </p:sp>
      <p:pic>
        <p:nvPicPr>
          <p:cNvPr id="9" name="Picture 2" descr="&amp;Zcy;&amp;acy;&amp;yacy;&amp;vcy;&amp;lcy;&amp;iecy;&amp;ncy;&amp;icy;&amp;iecy; &amp;ncy;&amp;acy; 1 &amp;kcy;&amp;acy;&amp;tcy;&amp;iecy;&amp;gcy;&amp;ocy;&amp;rcy;&amp;icy;&amp;yucy; &amp;vcy;&amp;ocy;&amp;scy;&amp;pcy;&amp;icy;&amp;tcy;&amp;acy;&amp;tcy;&amp;iecy;&amp;lcy;&amp;yacy; - &amp;ocy;&amp;bcy;&amp;mcy;&amp;iecy;&amp;ncy;&amp;icy;&amp;vcy;&amp;acy;&amp;iecy;&amp;mcy;&amp;scy;&amp;yacy; &amp;fcy;&amp;acy;&amp;jcy;&amp;lcy;&amp;acy;&amp;mcy;&amp;icy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206" y="5498916"/>
            <a:ext cx="1755825" cy="116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57158" y="1214422"/>
            <a:ext cx="857256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dirty="0"/>
          </a:p>
          <a:p>
            <a:pPr algn="just">
              <a:buFont typeface="Wingdings" pitchFamily="2" charset="2"/>
              <a:buChar char="v"/>
            </a:pPr>
            <a:r>
              <a:rPr lang="ru-RU" sz="1200" b="1" dirty="0" smtClean="0">
                <a:solidFill>
                  <a:srgbClr val="002060"/>
                </a:solidFill>
              </a:rPr>
              <a:t> в создании условий </a:t>
            </a:r>
            <a:r>
              <a:rPr lang="ru-RU" sz="1200" b="1" dirty="0">
                <a:solidFill>
                  <a:srgbClr val="002060"/>
                </a:solidFill>
              </a:rPr>
              <a:t>для развития творческой активности </a:t>
            </a:r>
            <a:r>
              <a:rPr lang="ru-RU" sz="1200" b="1" dirty="0" smtClean="0">
                <a:solidFill>
                  <a:srgbClr val="002060"/>
                </a:solidFill>
              </a:rPr>
              <a:t>детей;</a:t>
            </a:r>
          </a:p>
          <a:p>
            <a:pPr algn="just"/>
            <a:endParaRPr lang="ru-RU" sz="1200" b="1" dirty="0">
              <a:solidFill>
                <a:srgbClr val="002060"/>
              </a:solidFill>
            </a:endParaRPr>
          </a:p>
          <a:p>
            <a:pPr algn="just">
              <a:buFont typeface="Wingdings" pitchFamily="2" charset="2"/>
              <a:buChar char="v"/>
            </a:pPr>
            <a:r>
              <a:rPr lang="ru-RU" sz="1200" b="1" dirty="0" smtClean="0">
                <a:solidFill>
                  <a:srgbClr val="002060"/>
                </a:solidFill>
              </a:rPr>
              <a:t> в приобщении детей к театральной культуре через знакомство с устройством театра,  видами кукольных театров и театральных жанров;</a:t>
            </a:r>
          </a:p>
          <a:p>
            <a:pPr algn="just"/>
            <a:endParaRPr lang="ru-RU" sz="1200" b="1" dirty="0">
              <a:solidFill>
                <a:srgbClr val="002060"/>
              </a:solidFill>
            </a:endParaRPr>
          </a:p>
          <a:p>
            <a:pPr algn="just">
              <a:buFont typeface="Wingdings" pitchFamily="2" charset="2"/>
              <a:buChar char="v"/>
            </a:pPr>
            <a:r>
              <a:rPr lang="ru-RU" sz="1200" b="1" dirty="0" smtClean="0">
                <a:solidFill>
                  <a:srgbClr val="002060"/>
                </a:solidFill>
              </a:rPr>
              <a:t> в побуждении </a:t>
            </a:r>
            <a:r>
              <a:rPr lang="ru-RU" sz="1200" b="1" dirty="0">
                <a:solidFill>
                  <a:srgbClr val="002060"/>
                </a:solidFill>
              </a:rPr>
              <a:t>к импровизации средствами мимики, пантомимы, выразительных движений и интонаций </a:t>
            </a:r>
            <a:r>
              <a:rPr lang="ru-RU" sz="1200" b="1" dirty="0" smtClean="0">
                <a:solidFill>
                  <a:srgbClr val="002060"/>
                </a:solidFill>
              </a:rPr>
              <a:t>при </a:t>
            </a:r>
            <a:r>
              <a:rPr lang="ru-RU" sz="1200" b="1" dirty="0">
                <a:solidFill>
                  <a:srgbClr val="002060"/>
                </a:solidFill>
              </a:rPr>
              <a:t>передаче характерных особенностей </a:t>
            </a:r>
            <a:r>
              <a:rPr lang="ru-RU" sz="1200" b="1" dirty="0" smtClean="0">
                <a:solidFill>
                  <a:srgbClr val="002060"/>
                </a:solidFill>
              </a:rPr>
              <a:t>персонажей, эмоциональных </a:t>
            </a:r>
            <a:r>
              <a:rPr lang="ru-RU" sz="1200" b="1" dirty="0">
                <a:solidFill>
                  <a:srgbClr val="002060"/>
                </a:solidFill>
              </a:rPr>
              <a:t>состояний, </a:t>
            </a:r>
            <a:r>
              <a:rPr lang="ru-RU" sz="1200" b="1" dirty="0" smtClean="0">
                <a:solidFill>
                  <a:srgbClr val="002060"/>
                </a:solidFill>
              </a:rPr>
              <a:t>переживаний </a:t>
            </a:r>
            <a:r>
              <a:rPr lang="ru-RU" sz="1200" b="1" i="1" dirty="0" smtClean="0">
                <a:solidFill>
                  <a:srgbClr val="002060"/>
                </a:solidFill>
              </a:rPr>
              <a:t>(необходимо обучать ребёнка свободно и раскрепощено держаться при выступлении перед взрослыми и сверстниками в т.ч. предоставлять главные роли застенчивым детям, включать в спектакли детей с речевыми трудностями, обеспечивать активное участие каждого ребенка в постановке спектаклей</a:t>
            </a:r>
            <a:r>
              <a:rPr lang="ru-RU" sz="1200" b="1" dirty="0" smtClean="0">
                <a:solidFill>
                  <a:srgbClr val="002060"/>
                </a:solidFill>
              </a:rPr>
              <a:t>); </a:t>
            </a:r>
            <a:endParaRPr lang="ru-RU" sz="1200" b="1" dirty="0">
              <a:solidFill>
                <a:srgbClr val="002060"/>
              </a:solidFill>
            </a:endParaRPr>
          </a:p>
          <a:p>
            <a:pPr algn="just"/>
            <a:r>
              <a:rPr lang="ru-RU" sz="1200" b="1" dirty="0">
                <a:solidFill>
                  <a:srgbClr val="002060"/>
                </a:solidFill>
              </a:rPr>
              <a:t> </a:t>
            </a:r>
          </a:p>
          <a:p>
            <a:pPr algn="just">
              <a:buFont typeface="Wingdings" pitchFamily="2" charset="2"/>
              <a:buChar char="v"/>
            </a:pPr>
            <a:r>
              <a:rPr lang="ru-RU" sz="1200" b="1" dirty="0" smtClean="0">
                <a:solidFill>
                  <a:srgbClr val="002060"/>
                </a:solidFill>
              </a:rPr>
              <a:t>в побуждении  </a:t>
            </a:r>
            <a:r>
              <a:rPr lang="ru-RU" sz="1200" b="1" dirty="0">
                <a:solidFill>
                  <a:srgbClr val="002060"/>
                </a:solidFill>
              </a:rPr>
              <a:t>к выбору сюжетов драматизации, ролей, атрибутов, костюмов, видов театров;</a:t>
            </a:r>
          </a:p>
          <a:p>
            <a:pPr algn="just"/>
            <a:endParaRPr lang="ru-RU" sz="1200" b="1" dirty="0">
              <a:solidFill>
                <a:srgbClr val="002060"/>
              </a:solidFill>
            </a:endParaRPr>
          </a:p>
          <a:p>
            <a:pPr algn="just">
              <a:buFont typeface="Wingdings" pitchFamily="2" charset="2"/>
              <a:buChar char="v"/>
            </a:pPr>
            <a:r>
              <a:rPr lang="ru-RU" sz="1200" b="1" dirty="0" smtClean="0">
                <a:solidFill>
                  <a:srgbClr val="002060"/>
                </a:solidFill>
              </a:rPr>
              <a:t>в обеспечении взаимосвязи </a:t>
            </a:r>
            <a:r>
              <a:rPr lang="ru-RU" sz="1200" b="1" dirty="0">
                <a:solidFill>
                  <a:srgbClr val="002060"/>
                </a:solidFill>
              </a:rPr>
              <a:t>театрализованной деятельности с другими </a:t>
            </a:r>
            <a:r>
              <a:rPr lang="ru-RU" sz="1200" b="1" dirty="0" smtClean="0">
                <a:solidFill>
                  <a:srgbClr val="002060"/>
                </a:solidFill>
              </a:rPr>
              <a:t>образовательными областями (например: </a:t>
            </a:r>
            <a:r>
              <a:rPr lang="ru-RU" sz="1200" b="1" i="1" dirty="0" smtClean="0">
                <a:solidFill>
                  <a:srgbClr val="002060"/>
                </a:solidFill>
              </a:rPr>
              <a:t>использование </a:t>
            </a:r>
            <a:r>
              <a:rPr lang="ru-RU" sz="1200" b="1" i="1" dirty="0">
                <a:solidFill>
                  <a:srgbClr val="002060"/>
                </a:solidFill>
              </a:rPr>
              <a:t>игры-драматизации на занятиях по развитию речи; ритмопластики на  музыкальных занятиях; </a:t>
            </a:r>
            <a:r>
              <a:rPr lang="ru-RU" sz="1200" b="1" i="1" dirty="0" err="1">
                <a:solidFill>
                  <a:srgbClr val="002060"/>
                </a:solidFill>
              </a:rPr>
              <a:t>логоритмики</a:t>
            </a:r>
            <a:r>
              <a:rPr lang="ru-RU" sz="1200" b="1" i="1" dirty="0">
                <a:solidFill>
                  <a:srgbClr val="002060"/>
                </a:solidFill>
              </a:rPr>
              <a:t> на логопедических занятиях; ручного - художественного труда, при чтении художественной литературы и </a:t>
            </a:r>
            <a:r>
              <a:rPr lang="ru-RU" sz="1200" b="1" i="1" dirty="0" err="1">
                <a:solidFill>
                  <a:srgbClr val="002060"/>
                </a:solidFill>
              </a:rPr>
              <a:t>тд</a:t>
            </a:r>
            <a:r>
              <a:rPr lang="ru-RU" sz="1200" b="1" i="1" dirty="0">
                <a:solidFill>
                  <a:srgbClr val="002060"/>
                </a:solidFill>
              </a:rPr>
              <a:t>.)</a:t>
            </a:r>
          </a:p>
          <a:p>
            <a:pPr algn="just">
              <a:buFont typeface="Wingdings" pitchFamily="2" charset="2"/>
              <a:buChar char="v"/>
            </a:pPr>
            <a:endParaRPr lang="ru-RU" sz="1200" b="1" dirty="0">
              <a:solidFill>
                <a:srgbClr val="002060"/>
              </a:solidFill>
            </a:endParaRPr>
          </a:p>
          <a:p>
            <a:pPr algn="just">
              <a:buFont typeface="Wingdings" pitchFamily="2" charset="2"/>
              <a:buChar char="v"/>
            </a:pPr>
            <a:r>
              <a:rPr lang="ru-RU" sz="1200" b="1" dirty="0" smtClean="0">
                <a:solidFill>
                  <a:srgbClr val="002060"/>
                </a:solidFill>
              </a:rPr>
              <a:t>в создании условий </a:t>
            </a:r>
            <a:r>
              <a:rPr lang="ru-RU" sz="1200" b="1" dirty="0">
                <a:solidFill>
                  <a:srgbClr val="002060"/>
                </a:solidFill>
              </a:rPr>
              <a:t>для совместной и самостоятельной  театрализованной деятельности детей и взрослых </a:t>
            </a:r>
            <a:r>
              <a:rPr lang="ru-RU" sz="1200" b="1" i="1" dirty="0" smtClean="0">
                <a:solidFill>
                  <a:srgbClr val="002060"/>
                </a:solidFill>
              </a:rPr>
              <a:t>(проведение спектаклей </a:t>
            </a:r>
            <a:r>
              <a:rPr lang="ru-RU" sz="1200" b="1" i="1" dirty="0">
                <a:solidFill>
                  <a:srgbClr val="002060"/>
                </a:solidFill>
              </a:rPr>
              <a:t>с участием детей, родителей, сотрудников; организация выступлений детей </a:t>
            </a:r>
            <a:r>
              <a:rPr lang="ru-RU" sz="1200" b="1" i="1" dirty="0" smtClean="0">
                <a:solidFill>
                  <a:srgbClr val="002060"/>
                </a:solidFill>
              </a:rPr>
              <a:t>старшего дошкольного возраста </a:t>
            </a:r>
            <a:r>
              <a:rPr lang="ru-RU" sz="1200" b="1" i="1" dirty="0">
                <a:solidFill>
                  <a:srgbClr val="002060"/>
                </a:solidFill>
              </a:rPr>
              <a:t>перед </a:t>
            </a:r>
            <a:r>
              <a:rPr lang="ru-RU" sz="1200" b="1" i="1" dirty="0" smtClean="0">
                <a:solidFill>
                  <a:srgbClr val="002060"/>
                </a:solidFill>
              </a:rPr>
              <a:t>младшими воспитанниками, постановка игр </a:t>
            </a:r>
            <a:r>
              <a:rPr lang="ru-RU" sz="1200" b="1" i="1" dirty="0">
                <a:solidFill>
                  <a:srgbClr val="002060"/>
                </a:solidFill>
              </a:rPr>
              <a:t>– </a:t>
            </a:r>
            <a:r>
              <a:rPr lang="ru-RU" sz="1200" b="1" i="1" dirty="0" smtClean="0">
                <a:solidFill>
                  <a:srgbClr val="002060"/>
                </a:solidFill>
              </a:rPr>
              <a:t>драматизаций, проведение  ритмопластики, импровизаций, пластических этюдов и  пр</a:t>
            </a:r>
            <a:r>
              <a:rPr lang="ru-RU" sz="1200" b="1" dirty="0">
                <a:solidFill>
                  <a:srgbClr val="002060"/>
                </a:solidFill>
              </a:rPr>
              <a:t>.)</a:t>
            </a:r>
          </a:p>
          <a:p>
            <a:endParaRPr lang="ru-RU" sz="1100" dirty="0"/>
          </a:p>
        </p:txBody>
      </p:sp>
      <p:pic>
        <p:nvPicPr>
          <p:cNvPr id="4" name="Sound 13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76056" y="131920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20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979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ree-powerpoint-templates-download-2011-i9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-61243" y="-54300"/>
            <a:ext cx="9205243" cy="69123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48756" cy="1152548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chemeClr val="accent5">
                    <a:lumMod val="25000"/>
                  </a:schemeClr>
                </a:solidFill>
              </a:rPr>
              <a:t/>
            </a:r>
            <a:br>
              <a:rPr lang="ru-RU" sz="4000" b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ru-RU" sz="4000" b="1" dirty="0">
                <a:solidFill>
                  <a:schemeClr val="accent5">
                    <a:lumMod val="25000"/>
                  </a:schemeClr>
                </a:solidFill>
              </a:rPr>
              <a:t/>
            </a:r>
            <a:br>
              <a:rPr lang="ru-RU" sz="4000" b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ru-RU" sz="4000" b="1" dirty="0">
                <a:solidFill>
                  <a:schemeClr val="accent5">
                    <a:lumMod val="25000"/>
                  </a:schemeClr>
                </a:solidFill>
              </a:rPr>
              <a:t/>
            </a:r>
            <a:br>
              <a:rPr lang="ru-RU" sz="4000" b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ru-RU" sz="4000" b="1" dirty="0">
                <a:solidFill>
                  <a:schemeClr val="accent5">
                    <a:lumMod val="25000"/>
                  </a:schemeClr>
                </a:solidFill>
              </a:rPr>
              <a:t/>
            </a:r>
            <a:br>
              <a:rPr lang="ru-RU" sz="4000" b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ru-RU" sz="20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br>
              <a:rPr lang="ru-RU" sz="20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3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В содержание работы </a:t>
            </a:r>
            <a:r>
              <a:rPr lang="ru-RU" sz="3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педагога</a:t>
            </a:r>
            <a:r>
              <a:rPr lang="ru-RU" sz="3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	входят следующие   направления:</a:t>
            </a:r>
            <a:r>
              <a:rPr lang="ru-RU" sz="2000" b="1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изучение воспитателями методических источников и педагогических периодических изданий;</a:t>
            </a:r>
            <a:b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организация работы творческой группы педагогов по художественно – эстетическому развитию;</a:t>
            </a:r>
            <a:b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проведение семинаров-практикумов, педсоветов, консультаций;</a:t>
            </a:r>
            <a:b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организация работы по разработке перспективного планирования, разработке и реализации образовательных проектов, вовлечение родителей в проведение совместных мероприятий;</a:t>
            </a:r>
            <a:b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изучение, обобщение, распространение и внедрение передового педагогического опыта</a:t>
            </a:r>
            <a:b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создание развивающей предметно – пространственной среды</a:t>
            </a:r>
            <a:r>
              <a:rPr lang="ru-RU" sz="2000" b="1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2000" b="1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Sound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6256" y="1295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15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free-powerpoint-templates-download-2011-i9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-61243" y="-54300"/>
            <a:ext cx="9205243" cy="6912300"/>
          </a:xfrm>
          <a:prstGeom prst="rect">
            <a:avLst/>
          </a:prstGeom>
        </p:spPr>
      </p:pic>
      <p:sp>
        <p:nvSpPr>
          <p:cNvPr id="6" name="Выноска-облако 5"/>
          <p:cNvSpPr/>
          <p:nvPr/>
        </p:nvSpPr>
        <p:spPr>
          <a:xfrm>
            <a:off x="827584" y="785794"/>
            <a:ext cx="7848872" cy="1857388"/>
          </a:xfrm>
          <a:prstGeom prst="cloud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Предметно-пространственная среда </a:t>
            </a:r>
            <a:r>
              <a:rPr lang="ru-RU" sz="20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является  основой для  </a:t>
            </a:r>
            <a:r>
              <a:rPr lang="ru-RU" sz="20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самостоятельного творчества каждого ребенка 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cs typeface="Times New Roman" pitchFamily="18" charset="0"/>
              </a:rPr>
              <a:t>насыщенность,  доступность</a:t>
            </a:r>
          </a:p>
        </p:txBody>
      </p:sp>
      <p:sp>
        <p:nvSpPr>
          <p:cNvPr id="8" name="Выноска-облако 7"/>
          <p:cNvSpPr/>
          <p:nvPr/>
        </p:nvSpPr>
        <p:spPr>
          <a:xfrm>
            <a:off x="0" y="2786058"/>
            <a:ext cx="4860032" cy="1584176"/>
          </a:xfrm>
          <a:prstGeom prst="cloudCallou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Трансформируемость</a:t>
            </a:r>
            <a:r>
              <a:rPr lang="ru-RU" sz="20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пространства 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</a:rPr>
              <a:t>изменение предметно-пространственной среды в зависимости от образовательной ситуации, интересов детей</a:t>
            </a:r>
            <a:endParaRPr lang="ru-RU" sz="12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Выноска-облако 8"/>
          <p:cNvSpPr/>
          <p:nvPr/>
        </p:nvSpPr>
        <p:spPr>
          <a:xfrm>
            <a:off x="4499992" y="2420888"/>
            <a:ext cx="4644008" cy="1872208"/>
          </a:xfrm>
          <a:prstGeom prst="cloudCallout">
            <a:avLst/>
          </a:prstGeom>
          <a:solidFill>
            <a:srgbClr val="B043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Полифункциональность</a:t>
            </a:r>
            <a:r>
              <a:rPr lang="ru-RU" sz="20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материалов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</a:rPr>
              <a:t>разнообразное использование различных составляющих предметной среды</a:t>
            </a:r>
            <a:r>
              <a:rPr lang="ru-RU" sz="12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0" name="Выноска-облако 9"/>
          <p:cNvSpPr/>
          <p:nvPr/>
        </p:nvSpPr>
        <p:spPr>
          <a:xfrm>
            <a:off x="0" y="4437112"/>
            <a:ext cx="4788024" cy="1546086"/>
          </a:xfrm>
          <a:prstGeom prst="cloudCallou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соответствие  возрастным особенностям детей </a:t>
            </a:r>
          </a:p>
        </p:txBody>
      </p:sp>
      <p:sp>
        <p:nvSpPr>
          <p:cNvPr id="11" name="Выноска-облако 10"/>
          <p:cNvSpPr/>
          <p:nvPr/>
        </p:nvSpPr>
        <p:spPr>
          <a:xfrm>
            <a:off x="4786314" y="4143380"/>
            <a:ext cx="4104456" cy="2088232"/>
          </a:xfrm>
          <a:prstGeom prst="cloudCallout">
            <a:avLst/>
          </a:prstGeom>
          <a:solidFill>
            <a:srgbClr val="DF3F93"/>
          </a:solidFill>
          <a:ln>
            <a:solidFill>
              <a:srgbClr val="B043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u="sng" dirty="0">
                <a:solidFill>
                  <a:srgbClr val="002060"/>
                </a:solidFill>
              </a:rPr>
              <a:t>Вариативность среды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</a:rPr>
              <a:t>наличие в группе различных пространств </a:t>
            </a:r>
            <a:endParaRPr lang="ru-RU" sz="1200" b="1" u="sng" dirty="0">
              <a:solidFill>
                <a:srgbClr val="002060"/>
              </a:solidFill>
            </a:endParaRP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251520" y="45607"/>
            <a:ext cx="889248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 проектировании предметно-пространственной среды, обеспечивающей театрализованную деятельность детей мы учитываем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kumimoji="0" lang="ru-RU" sz="2000" b="0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Sound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89336" y="270599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11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16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5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5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5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ree-powerpoint-templates-download-2011-i9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61243" y="-54300"/>
            <a:ext cx="9205243" cy="6912300"/>
          </a:xfrm>
          <a:prstGeom prst="rect">
            <a:avLst/>
          </a:prstGeom>
        </p:spPr>
      </p:pic>
      <p:pic>
        <p:nvPicPr>
          <p:cNvPr id="62466" name="Picture 2" descr="D:\Admin\Desktop\ФОТО 2016Г\108_PANA\P10807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4500570"/>
            <a:ext cx="2571736" cy="1714512"/>
          </a:xfrm>
          <a:prstGeom prst="rect">
            <a:avLst/>
          </a:prstGeom>
          <a:noFill/>
        </p:spPr>
      </p:pic>
      <p:pic>
        <p:nvPicPr>
          <p:cNvPr id="62467" name="Picture 3" descr="D:\Admin\Desktop\ФОТО 2016Г\108_PANA\P10807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0"/>
            <a:ext cx="2565931" cy="2143116"/>
          </a:xfrm>
          <a:prstGeom prst="rect">
            <a:avLst/>
          </a:prstGeom>
          <a:noFill/>
        </p:spPr>
      </p:pic>
      <p:pic>
        <p:nvPicPr>
          <p:cNvPr id="62468" name="Picture 4" descr="D:\Admin\Desktop\ФОТО 2016Г\108_PANA\P10807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2357430"/>
            <a:ext cx="2500298" cy="1875224"/>
          </a:xfrm>
          <a:prstGeom prst="rect">
            <a:avLst/>
          </a:prstGeom>
          <a:noFill/>
        </p:spPr>
      </p:pic>
      <p:pic>
        <p:nvPicPr>
          <p:cNvPr id="62470" name="Picture 6" descr="D:\Admin\Desktop\ФОТО 2016Г\108_PANA\P108076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0364" y="0"/>
            <a:ext cx="2357453" cy="2214554"/>
          </a:xfrm>
          <a:prstGeom prst="rect">
            <a:avLst/>
          </a:prstGeom>
          <a:noFill/>
        </p:spPr>
      </p:pic>
      <p:pic>
        <p:nvPicPr>
          <p:cNvPr id="62471" name="Picture 7" descr="D:\Admin\Desktop\ФОТО 2016Г\108_PANA\P1080663.JPG"/>
          <p:cNvPicPr>
            <a:picLocks noChangeAspect="1" noChangeArrowheads="1"/>
          </p:cNvPicPr>
          <p:nvPr/>
        </p:nvPicPr>
        <p:blipFill>
          <a:blip r:embed="rId7" cstate="print"/>
          <a:srcRect r="10417"/>
          <a:stretch>
            <a:fillRect/>
          </a:stretch>
        </p:blipFill>
        <p:spPr bwMode="auto">
          <a:xfrm>
            <a:off x="2928926" y="2357430"/>
            <a:ext cx="2389203" cy="2000264"/>
          </a:xfrm>
          <a:prstGeom prst="rect">
            <a:avLst/>
          </a:prstGeom>
          <a:noFill/>
        </p:spPr>
      </p:pic>
      <p:pic>
        <p:nvPicPr>
          <p:cNvPr id="62472" name="Picture 8" descr="D:\Admin\Desktop\ФОТО 2016Г\108_PANA\P108065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0694" y="0"/>
            <a:ext cx="2500330" cy="2500306"/>
          </a:xfrm>
          <a:prstGeom prst="rect">
            <a:avLst/>
          </a:prstGeom>
          <a:noFill/>
        </p:spPr>
      </p:pic>
      <p:pic>
        <p:nvPicPr>
          <p:cNvPr id="62473" name="Picture 9" descr="D:\Admin\Desktop\ФОТО 2016Г\108_PANA\P108068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29256" y="2571744"/>
            <a:ext cx="2905113" cy="2178835"/>
          </a:xfrm>
          <a:prstGeom prst="rect">
            <a:avLst/>
          </a:prstGeom>
          <a:noFill/>
        </p:spPr>
      </p:pic>
      <p:pic>
        <p:nvPicPr>
          <p:cNvPr id="62474" name="Picture 10" descr="D:\Admin\Desktop\ФОТО 2016Г\108_PANA\P108069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57488" y="4500570"/>
            <a:ext cx="2428892" cy="1714512"/>
          </a:xfrm>
          <a:prstGeom prst="rect">
            <a:avLst/>
          </a:prstGeom>
          <a:noFill/>
        </p:spPr>
      </p:pic>
      <p:pic>
        <p:nvPicPr>
          <p:cNvPr id="62475" name="Picture 11" descr="D:\Admin\Desktop\ФОТО 2016Г\108_PANA\P108070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3570" y="4857760"/>
            <a:ext cx="3071834" cy="18573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62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24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24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2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62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24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2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2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2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ree-powerpoint-templates-download-2011-i9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9205243" cy="69123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8991600" cy="857256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1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Содержание работы с детьми по театрализованной деятельности </a:t>
            </a:r>
            <a:br>
              <a:rPr lang="ru-RU" sz="1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включает в себя: </a:t>
            </a:r>
            <a:r>
              <a:rPr lang="ru-RU" sz="9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9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857232"/>
            <a:ext cx="6715140" cy="2143140"/>
          </a:xfrm>
        </p:spPr>
        <p:txBody>
          <a:bodyPr>
            <a:normAutofit lnSpcReduction="10000"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</a:pPr>
            <a:r>
              <a:rPr lang="ru-RU" sz="1400" i="1" dirty="0">
                <a:solidFill>
                  <a:srgbClr val="00206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Упражнения на улучшение дикции </a:t>
            </a:r>
            <a:r>
              <a:rPr lang="ru-RU" sz="1400" b="1" i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(артикуляционная гимнастика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);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Задания для развития речевой интонационной выразительности;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Игры-превращения, образные упражнения;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Упражнения на развитие детской пластики;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Ритмические минутки;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Пальчиковый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игротренинг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Упражнения на развитие выразительной мимики, элементы пантомимы;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Театральные этюды;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Разыгрывание мини-диалогов,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потешек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песенок, стихов;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Просмотр кукольных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спектаклей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69" name="Picture 1" descr="D:\Admin\Desktop\ФОТО 2016Г\108_PANA\P10804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2357430"/>
            <a:ext cx="2863101" cy="4286304"/>
          </a:xfrm>
          <a:prstGeom prst="rect">
            <a:avLst/>
          </a:prstGeom>
          <a:noFill/>
        </p:spPr>
      </p:pic>
      <p:pic>
        <p:nvPicPr>
          <p:cNvPr id="32770" name="Picture 2" descr="D:\Admin\Desktop\ФОТО 2016Г\108_PANA\P1080523.JPG"/>
          <p:cNvPicPr>
            <a:picLocks noChangeAspect="1" noChangeArrowheads="1"/>
          </p:cNvPicPr>
          <p:nvPr/>
        </p:nvPicPr>
        <p:blipFill>
          <a:blip r:embed="rId6" cstate="print">
            <a:lum/>
          </a:blip>
          <a:srcRect/>
          <a:stretch>
            <a:fillRect/>
          </a:stretch>
        </p:blipFill>
        <p:spPr bwMode="auto">
          <a:xfrm>
            <a:off x="1142976" y="3143248"/>
            <a:ext cx="4429124" cy="3321843"/>
          </a:xfrm>
          <a:prstGeom prst="rect">
            <a:avLst/>
          </a:prstGeom>
          <a:noFill/>
        </p:spPr>
      </p:pic>
      <p:pic>
        <p:nvPicPr>
          <p:cNvPr id="5" name="Sound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62830" y="85183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14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5" presetClass="entr" presetSubtype="0" fill="hold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2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ree-powerpoint-templates-download-2011-i9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-214338"/>
            <a:ext cx="9205243" cy="7072338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1071539" y="1"/>
            <a:ext cx="7500990" cy="1500174"/>
            <a:chOff x="3985068" y="1961694"/>
            <a:chExt cx="3668801" cy="1848774"/>
          </a:xfrm>
          <a:solidFill>
            <a:srgbClr val="00B0F0"/>
          </a:solidFill>
        </p:grpSpPr>
        <p:sp>
          <p:nvSpPr>
            <p:cNvPr id="8" name="Овал 7"/>
            <p:cNvSpPr/>
            <p:nvPr/>
          </p:nvSpPr>
          <p:spPr>
            <a:xfrm>
              <a:off x="3985068" y="1961694"/>
              <a:ext cx="3668801" cy="1848774"/>
            </a:xfrm>
            <a:prstGeom prst="ellipse">
              <a:avLst/>
            </a:prstGeom>
            <a:grpFill/>
            <a:ln w="44450">
              <a:solidFill>
                <a:srgbClr val="00206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Овал 4"/>
            <p:cNvSpPr/>
            <p:nvPr/>
          </p:nvSpPr>
          <p:spPr>
            <a:xfrm>
              <a:off x="4509182" y="2313816"/>
              <a:ext cx="2533220" cy="114449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 театральной деятельности используются следующие виды двигательной активности</a:t>
              </a:r>
            </a:p>
          </p:txBody>
        </p:sp>
      </p:grpSp>
      <p:sp>
        <p:nvSpPr>
          <p:cNvPr id="11" name="Овал 10"/>
          <p:cNvSpPr/>
          <p:nvPr/>
        </p:nvSpPr>
        <p:spPr>
          <a:xfrm>
            <a:off x="5643570" y="1428736"/>
            <a:ext cx="3214710" cy="100013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44450"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РИТМОПЛАС-ТИКА</a:t>
            </a:r>
          </a:p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542295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500034" y="1357298"/>
            <a:ext cx="2928958" cy="107157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44450">
            <a:solidFill>
              <a:srgbClr val="0070C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ЛОГОРИТМИКА</a:t>
            </a:r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14282" y="2500306"/>
            <a:ext cx="3929089" cy="311873"/>
          </a:xfrm>
          <a:prstGeom prst="rect">
            <a:avLst/>
          </a:prstGeom>
          <a:solidFill>
            <a:srgbClr val="E6C09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Пальчиковая гимнастика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286349" y="2500306"/>
            <a:ext cx="3643369" cy="357190"/>
          </a:xfrm>
          <a:prstGeom prst="rect">
            <a:avLst/>
          </a:prstGeom>
          <a:solidFill>
            <a:srgbClr val="E6C09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Разнообразие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движений: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14282" y="2928934"/>
            <a:ext cx="3929091" cy="500066"/>
          </a:xfrm>
          <a:prstGeom prst="rect">
            <a:avLst/>
          </a:prstGeom>
          <a:solidFill>
            <a:srgbClr val="FF7C8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согласование речи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движением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286380" y="3000372"/>
            <a:ext cx="3643338" cy="311873"/>
          </a:xfrm>
          <a:prstGeom prst="rect">
            <a:avLst/>
          </a:prstGeom>
          <a:solidFill>
            <a:srgbClr val="FF7C8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1.Танцевальные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14282" y="3500438"/>
            <a:ext cx="3929090" cy="285752"/>
          </a:xfrm>
          <a:prstGeom prst="rect">
            <a:avLst/>
          </a:prstGeom>
          <a:solidFill>
            <a:srgbClr val="66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Артикуляционная гимнастика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5286380" y="3429000"/>
            <a:ext cx="3643337" cy="311873"/>
          </a:xfrm>
          <a:prstGeom prst="rect">
            <a:avLst/>
          </a:prstGeom>
          <a:solidFill>
            <a:srgbClr val="66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2.Имитирующие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14282" y="3857628"/>
            <a:ext cx="3929090" cy="571504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Логоритмические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игры и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попевки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286380" y="3857628"/>
            <a:ext cx="3643339" cy="311873"/>
          </a:xfrm>
          <a:prstGeom prst="rect">
            <a:avLst/>
          </a:prstGeom>
          <a:solidFill>
            <a:srgbClr val="99CC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3.Гимнастические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14282" y="4500570"/>
            <a:ext cx="3929090" cy="311873"/>
          </a:xfrm>
          <a:prstGeom prst="rect">
            <a:avLst/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Дыхательная гимнастика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286380" y="4286256"/>
            <a:ext cx="3643339" cy="31187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4.Общеразвивающие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286380" y="4714884"/>
            <a:ext cx="3643338" cy="500066"/>
          </a:xfrm>
          <a:prstGeom prst="rect">
            <a:avLst/>
          </a:prstGeom>
          <a:solidFill>
            <a:srgbClr val="00B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Сюжетно-образные танцы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214282" y="4929198"/>
            <a:ext cx="3929091" cy="311873"/>
          </a:xfrm>
          <a:prstGeom prst="rect">
            <a:avLst/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Психогимнастика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286381" y="5286388"/>
            <a:ext cx="3643338" cy="304763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Музыкальные игры</a:t>
            </a:r>
          </a:p>
        </p:txBody>
      </p:sp>
      <p:pic>
        <p:nvPicPr>
          <p:cNvPr id="2" name="Sound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07393" y="110488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15000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9" presetClass="entr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9" presetClass="entr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9" presetClass="entr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9" presetClass="entr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9" presetClass="entr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9" presetClass="entr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9" presetClass="entr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ree-powerpoint-templates-download-2011-i9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-61243" y="-214338"/>
            <a:ext cx="9205243" cy="7072338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1071539" y="1"/>
            <a:ext cx="7500990" cy="1500174"/>
          </a:xfrm>
          <a:prstGeom prst="ellipse">
            <a:avLst/>
          </a:prstGeom>
          <a:solidFill>
            <a:srgbClr val="00B0F0"/>
          </a:solidFill>
          <a:ln w="44450">
            <a:solidFill>
              <a:srgbClr val="00206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Овал 4"/>
          <p:cNvSpPr/>
          <p:nvPr/>
        </p:nvSpPr>
        <p:spPr>
          <a:xfrm>
            <a:off x="2143108" y="285728"/>
            <a:ext cx="5179256" cy="928694"/>
          </a:xfrm>
          <a:prstGeom prst="rect">
            <a:avLst/>
          </a:prstGeom>
          <a:solidFill>
            <a:srgbClr val="00B0F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театральной деятельности используются следующие виды двигательной активности</a:t>
            </a:r>
          </a:p>
        </p:txBody>
      </p:sp>
      <p:sp>
        <p:nvSpPr>
          <p:cNvPr id="6" name="Овал 5"/>
          <p:cNvSpPr/>
          <p:nvPr/>
        </p:nvSpPr>
        <p:spPr>
          <a:xfrm>
            <a:off x="1071538" y="1428736"/>
            <a:ext cx="2928958" cy="107157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44450">
            <a:solidFill>
              <a:srgbClr val="0070C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ФИТБОЛ  -ГИМНАСИТИКА</a:t>
            </a:r>
          </a:p>
          <a:p>
            <a:pPr algn="ctr"/>
            <a:endParaRPr lang="ru-RU" sz="2400" dirty="0"/>
          </a:p>
        </p:txBody>
      </p:sp>
      <p:sp>
        <p:nvSpPr>
          <p:cNvPr id="7" name="Овал 6"/>
          <p:cNvSpPr/>
          <p:nvPr/>
        </p:nvSpPr>
        <p:spPr>
          <a:xfrm>
            <a:off x="5357818" y="1428736"/>
            <a:ext cx="3214710" cy="100013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44450"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b="1" dirty="0">
                <a:solidFill>
                  <a:srgbClr val="7030A0"/>
                </a:solidFill>
              </a:rPr>
              <a:t>ИГРА </a:t>
            </a:r>
            <a:r>
              <a:rPr lang="ru-RU" b="1" dirty="0" smtClean="0">
                <a:solidFill>
                  <a:srgbClr val="7030A0"/>
                </a:solidFill>
              </a:rPr>
              <a:t>-ДРАМАТИЗАЦИЯ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14942" y="2571744"/>
            <a:ext cx="3643369" cy="928694"/>
          </a:xfrm>
          <a:prstGeom prst="rect">
            <a:avLst/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Игры-имитации образов: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животных, людей, литературных персонажей</a:t>
            </a:r>
            <a:r>
              <a:rPr lang="ru-RU" sz="2400" b="1" dirty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214942" y="3643314"/>
            <a:ext cx="3643338" cy="785818"/>
          </a:xfrm>
          <a:prstGeom prst="rect">
            <a:avLst/>
          </a:prstGeom>
          <a:solidFill>
            <a:srgbClr val="66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Ролевые диалоги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основе текста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14942" y="4572008"/>
            <a:ext cx="3643369" cy="928694"/>
          </a:xfrm>
          <a:prstGeom prst="rect">
            <a:avLst/>
          </a:prstGeom>
          <a:solidFill>
            <a:srgbClr val="EC9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Постановки спектаклей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одному или нескольким произведениям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214942" y="5643578"/>
            <a:ext cx="3643369" cy="928694"/>
          </a:xfrm>
          <a:prstGeom prst="rect">
            <a:avLst/>
          </a:prstGeom>
          <a:solidFill>
            <a:srgbClr val="99CC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u="sng" dirty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u="sng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Игры-импровизации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разыгрыванием сюжета без предварительной подготовки</a:t>
            </a:r>
            <a:r>
              <a:rPr lang="ru-RU" sz="6600" b="1" dirty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/>
            </a:r>
            <a:br>
              <a:rPr lang="ru-RU" sz="6600" b="1" dirty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</a:b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42910" y="3643314"/>
            <a:ext cx="3643338" cy="357190"/>
          </a:xfrm>
          <a:prstGeom prst="rect">
            <a:avLst/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 и эстафеты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42910" y="3000372"/>
            <a:ext cx="3643369" cy="500066"/>
          </a:xfrm>
          <a:prstGeom prst="rect">
            <a:avLst/>
          </a:prstGeom>
          <a:solidFill>
            <a:srgbClr val="99CC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профилактические упражнения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42910" y="2571744"/>
            <a:ext cx="3643369" cy="357190"/>
          </a:xfrm>
          <a:prstGeom prst="rect">
            <a:avLst/>
          </a:prstGeom>
          <a:solidFill>
            <a:srgbClr val="EC9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Гимнастические упражнения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42910" y="4143380"/>
            <a:ext cx="3643338" cy="500066"/>
          </a:xfrm>
          <a:prstGeom prst="rect">
            <a:avLst/>
          </a:prstGeom>
          <a:solidFill>
            <a:srgbClr val="66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Музыкально-ритмические упражнения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290" y="4857760"/>
            <a:ext cx="2432902" cy="1774913"/>
          </a:xfrm>
          <a:prstGeom prst="rect">
            <a:avLst/>
          </a:prstGeom>
        </p:spPr>
      </p:pic>
      <p:pic>
        <p:nvPicPr>
          <p:cNvPr id="2" name="Sound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74357" y="175604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1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9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9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9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0" presetClass="entr" presetSubtype="0" decel="10000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9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9" presetClass="entr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9" presetClass="entr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9" presetClass="entr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ree-powerpoint-templates-download-2011-i9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-61243" y="0"/>
            <a:ext cx="9205243" cy="6912300"/>
          </a:xfrm>
          <a:prstGeom prst="rect">
            <a:avLst/>
          </a:prstGeom>
        </p:spPr>
      </p:pic>
      <p:pic>
        <p:nvPicPr>
          <p:cNvPr id="7" name="Рисунок 6" descr="su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786050" cy="2563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Right"/>
            <a:lightRig rig="threePt" dir="t"/>
          </a:scene3d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0034" y="2571745"/>
            <a:ext cx="8417080" cy="228601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ТЕАТР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ВОЛШЕБНЫЙ КРАЙ, 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КОТОРОМ РЕБЁНОК РАДУЕТСЯ Играя, 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 В  ИГРЕ ПОЗНАЁТСЯ МИР»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С.И.МЕРЗЛЯКОВА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2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07250" y="20859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5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2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ree-powerpoint-templates-download-2011-i9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9205243" cy="69123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2844" y="1500174"/>
            <a:ext cx="885831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логоритмики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коррекция и профилактика имеющихся отклонений в развитии ребёнка.</a:t>
            </a:r>
          </a:p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общей, мелкой и артикуляционной моторики;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правильного дыхания;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способности ориентироваться в пространстве;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выработка четких координированных движений во взаимосвязи с речью;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фонематического слуха, просодических компонентов;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навыка релаксации;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и коррекция музыкально-ритмических движений.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142852"/>
            <a:ext cx="8786874" cy="1214446"/>
          </a:xfrm>
          <a:prstGeom prst="rect">
            <a:avLst/>
          </a:prstGeom>
          <a:solidFill>
            <a:srgbClr val="FFFF99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Логоритмика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это система двигательных упражнений, в которых различные движения сочетаются с произнесением специального речевого материала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Логоритмика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это три кита - музыка, слово, движение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http://dou24.ru/274/images/stories/news/06_15_logoritmika/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5210" y="4786322"/>
            <a:ext cx="3074442" cy="2071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Sound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04048" y="204132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20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19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9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9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9" presetClass="entr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9" presetClass="entr" presetSubtype="0" fill="hold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9" presetClass="entr" presetSubtype="0" fill="hold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9" presetClass="entr" presetSubtype="0" fill="hold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ree-powerpoint-templates-download-2011-i9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-142900"/>
            <a:ext cx="9205243" cy="721521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214546" y="0"/>
            <a:ext cx="45720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Игры на согласование речи  с движением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Admin\Desktop\ФОТО НА ДИСК 2015 - 2016Г\2016Г ФОТО СОЗВЕЗДИЕ\P10508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1000108"/>
            <a:ext cx="4714908" cy="3429024"/>
          </a:xfrm>
          <a:prstGeom prst="round2DiagRect">
            <a:avLst/>
          </a:prstGeom>
          <a:noFill/>
          <a:ln w="57150">
            <a:solidFill>
              <a:srgbClr val="FFC000"/>
            </a:solidFill>
          </a:ln>
        </p:spPr>
      </p:pic>
      <p:sp>
        <p:nvSpPr>
          <p:cNvPr id="6" name="Овал 5"/>
          <p:cNvSpPr/>
          <p:nvPr/>
        </p:nvSpPr>
        <p:spPr>
          <a:xfrm>
            <a:off x="0" y="4643446"/>
            <a:ext cx="2357422" cy="1857388"/>
          </a:xfrm>
          <a:prstGeom prst="ellipse">
            <a:avLst/>
          </a:prstGeom>
          <a:solidFill>
            <a:srgbClr val="EEF187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Стимулируют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речи</a:t>
            </a:r>
          </a:p>
        </p:txBody>
      </p:sp>
      <p:sp>
        <p:nvSpPr>
          <p:cNvPr id="8" name="Овал 7"/>
          <p:cNvSpPr/>
          <p:nvPr/>
        </p:nvSpPr>
        <p:spPr>
          <a:xfrm>
            <a:off x="2143108" y="4572008"/>
            <a:ext cx="2286016" cy="2000264"/>
          </a:xfrm>
          <a:prstGeom prst="ellipse">
            <a:avLst/>
          </a:prstGeom>
          <a:solidFill>
            <a:srgbClr val="EEF187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Развивают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пространст-венное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мышление</a:t>
            </a:r>
          </a:p>
          <a:p>
            <a:pPr algn="ctr">
              <a:defRPr/>
            </a:pPr>
            <a:endParaRPr lang="ru-RU" sz="2000" b="1" dirty="0">
              <a:solidFill>
                <a:srgbClr val="953735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4214810" y="4500570"/>
            <a:ext cx="2428892" cy="2071702"/>
          </a:xfrm>
          <a:prstGeom prst="ellipse">
            <a:avLst/>
          </a:prstGeom>
          <a:solidFill>
            <a:srgbClr val="EEF187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Развивают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внимание, воображение</a:t>
            </a:r>
          </a:p>
        </p:txBody>
      </p:sp>
      <p:pic>
        <p:nvPicPr>
          <p:cNvPr id="14" name="Picture 3" descr="D:\Admin\Desktop\Новая папка\P10409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22" y="1285860"/>
            <a:ext cx="2500330" cy="3143272"/>
          </a:xfrm>
          <a:prstGeom prst="round2DiagRect">
            <a:avLst/>
          </a:prstGeom>
          <a:noFill/>
          <a:ln w="76200">
            <a:solidFill>
              <a:srgbClr val="FFC000"/>
            </a:solidFill>
          </a:ln>
        </p:spPr>
      </p:pic>
      <p:sp>
        <p:nvSpPr>
          <p:cNvPr id="10" name="Овал 9"/>
          <p:cNvSpPr/>
          <p:nvPr/>
        </p:nvSpPr>
        <p:spPr>
          <a:xfrm>
            <a:off x="6286512" y="4500570"/>
            <a:ext cx="2643206" cy="2143140"/>
          </a:xfrm>
          <a:prstGeom prst="ellipse">
            <a:avLst/>
          </a:prstGeom>
          <a:solidFill>
            <a:srgbClr val="EEF187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Воспитывают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быстроту реакции и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эмоциональную выразительность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Sound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24424" y="240982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7" presetClass="entr" presetSubtype="1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ree-powerpoint-templates-download-2011-i9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-54300"/>
            <a:ext cx="9205243" cy="69123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5984" y="500042"/>
            <a:ext cx="40719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Пальчиковая гимнастика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85720" y="3357562"/>
            <a:ext cx="2484438" cy="200024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Стимулирует действие речевых зон коры головного мозга детей</a:t>
            </a:r>
          </a:p>
        </p:txBody>
      </p:sp>
      <p:sp>
        <p:nvSpPr>
          <p:cNvPr id="7" name="Овал 6"/>
          <p:cNvSpPr/>
          <p:nvPr/>
        </p:nvSpPr>
        <p:spPr>
          <a:xfrm>
            <a:off x="2428860" y="3714752"/>
            <a:ext cx="2571768" cy="164307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Совершенствует внимание и память</a:t>
            </a:r>
          </a:p>
        </p:txBody>
      </p:sp>
      <p:sp>
        <p:nvSpPr>
          <p:cNvPr id="8" name="Овал 7"/>
          <p:cNvSpPr/>
          <p:nvPr/>
        </p:nvSpPr>
        <p:spPr>
          <a:xfrm>
            <a:off x="4500562" y="3643314"/>
            <a:ext cx="2786082" cy="171451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Формирует ассоциативно-образное мышление</a:t>
            </a:r>
          </a:p>
          <a:p>
            <a:pPr algn="ctr">
              <a:defRPr/>
            </a:pP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0" name="Picture 2" descr="D:\Admin\Desktop\ФОТО 2016Г\108_PANA\P1080860.JPG"/>
          <p:cNvPicPr>
            <a:picLocks noChangeAspect="1" noChangeArrowheads="1"/>
          </p:cNvPicPr>
          <p:nvPr/>
        </p:nvPicPr>
        <p:blipFill>
          <a:blip r:embed="rId5" cstate="print"/>
          <a:srcRect t="8475" r="12288" b="11864"/>
          <a:stretch>
            <a:fillRect/>
          </a:stretch>
        </p:blipFill>
        <p:spPr bwMode="auto">
          <a:xfrm>
            <a:off x="3857620" y="1142984"/>
            <a:ext cx="3500462" cy="2384373"/>
          </a:xfrm>
          <a:prstGeom prst="flowChartAlternateProcess">
            <a:avLst/>
          </a:prstGeom>
          <a:noFill/>
          <a:ln w="76200">
            <a:solidFill>
              <a:srgbClr val="FFC000"/>
            </a:solidFill>
          </a:ln>
        </p:spPr>
      </p:pic>
      <p:pic>
        <p:nvPicPr>
          <p:cNvPr id="27651" name="Picture 3" descr="D:\Admin\Desktop\ФОТО 2016Г\108_PANA\P108086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1071546"/>
            <a:ext cx="2762269" cy="2071702"/>
          </a:xfrm>
          <a:prstGeom prst="snip2SameRect">
            <a:avLst/>
          </a:prstGeom>
          <a:noFill/>
          <a:ln w="76200">
            <a:solidFill>
              <a:srgbClr val="FFC000"/>
            </a:solidFill>
          </a:ln>
        </p:spPr>
      </p:pic>
      <p:pic>
        <p:nvPicPr>
          <p:cNvPr id="10" name="Picture 5" descr="C:\Documents and Settings\Admin\Рабочий стол\Руки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06" y="2428868"/>
            <a:ext cx="1951630" cy="135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Овал 8"/>
          <p:cNvSpPr/>
          <p:nvPr/>
        </p:nvSpPr>
        <p:spPr>
          <a:xfrm>
            <a:off x="6429388" y="2714620"/>
            <a:ext cx="2357437" cy="200025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Облегчает будущим школьникам усвоение навыков письма</a:t>
            </a:r>
          </a:p>
        </p:txBody>
      </p:sp>
      <p:pic>
        <p:nvPicPr>
          <p:cNvPr id="2" name="Sound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45663" y="253364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10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ree-powerpoint-templates-download-2011-i9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-61243" y="0"/>
            <a:ext cx="9205243" cy="7269466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0" y="4429132"/>
            <a:ext cx="2786050" cy="1857376"/>
          </a:xfrm>
          <a:prstGeom prst="ellipse">
            <a:avLst/>
          </a:prstGeom>
          <a:solidFill>
            <a:srgbClr val="DCFDD3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Корректирует нарушения речевого дыхания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857488" y="571480"/>
            <a:ext cx="37635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Дыхательная гимнастика</a:t>
            </a:r>
          </a:p>
        </p:txBody>
      </p:sp>
      <p:pic>
        <p:nvPicPr>
          <p:cNvPr id="26626" name="Picture 2" descr="D:\Admin\Desktop\ФОТО 2016Г\108_PANA\P1080811.JPG"/>
          <p:cNvPicPr>
            <a:picLocks noChangeAspect="1" noChangeArrowheads="1"/>
          </p:cNvPicPr>
          <p:nvPr/>
        </p:nvPicPr>
        <p:blipFill>
          <a:blip r:embed="rId5" cstate="print"/>
          <a:srcRect t="17308" r="-5556"/>
          <a:stretch>
            <a:fillRect/>
          </a:stretch>
        </p:blipFill>
        <p:spPr bwMode="auto">
          <a:xfrm>
            <a:off x="142844" y="1142984"/>
            <a:ext cx="2714644" cy="3071810"/>
          </a:xfrm>
          <a:prstGeom prst="round2DiagRect">
            <a:avLst/>
          </a:prstGeom>
          <a:noFill/>
          <a:ln w="76200">
            <a:solidFill>
              <a:srgbClr val="FFC000"/>
            </a:solidFill>
          </a:ln>
        </p:spPr>
      </p:pic>
      <p:pic>
        <p:nvPicPr>
          <p:cNvPr id="26627" name="Picture 3" descr="D:\Admin\Desktop\ФОТО 2016Г\108_PANA\P10808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1142984"/>
            <a:ext cx="2357454" cy="3071834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</p:pic>
      <p:sp>
        <p:nvSpPr>
          <p:cNvPr id="7" name="Овал 6"/>
          <p:cNvSpPr/>
          <p:nvPr/>
        </p:nvSpPr>
        <p:spPr>
          <a:xfrm>
            <a:off x="3071802" y="4572008"/>
            <a:ext cx="3000375" cy="1907183"/>
          </a:xfrm>
          <a:prstGeom prst="ellipse">
            <a:avLst/>
          </a:prstGeom>
          <a:solidFill>
            <a:srgbClr val="DCFDD3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выработать диафрагмальное дыхание </a:t>
            </a:r>
          </a:p>
        </p:txBody>
      </p:sp>
      <p:pic>
        <p:nvPicPr>
          <p:cNvPr id="26628" name="Picture 4" descr="D:\Admin\Desktop\ФОТО 2016Г\108_PANA\P108082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57884" y="1000108"/>
            <a:ext cx="2928991" cy="2786082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</p:pic>
      <p:sp>
        <p:nvSpPr>
          <p:cNvPr id="8" name="Овал 7"/>
          <p:cNvSpPr/>
          <p:nvPr/>
        </p:nvSpPr>
        <p:spPr>
          <a:xfrm>
            <a:off x="6215074" y="3214686"/>
            <a:ext cx="2643206" cy="2000251"/>
          </a:xfrm>
          <a:prstGeom prst="ellipse">
            <a:avLst/>
          </a:prstGeom>
          <a:solidFill>
            <a:srgbClr val="DCFDD3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 выработать силу и правильное распределение выдоха</a:t>
            </a:r>
          </a:p>
        </p:txBody>
      </p:sp>
      <p:pic>
        <p:nvPicPr>
          <p:cNvPr id="2" name="Sound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81316" y="435506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1000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0" presetClass="entr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52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9" grpId="0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ree-powerpoint-templates-download-2011-i9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9205243" cy="69123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b="1" cap="none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сихогимнастика</a:t>
            </a:r>
            <a:endParaRPr lang="ru-RU" sz="2400" cap="none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00034" y="1142984"/>
            <a:ext cx="82153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 курс специальных занятий (этюдов, упражнений и игр), направленных на развитие и коррекцию различных сторон психики ребенка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(как ее познавательной, так и эмоционально-личностной сферы)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85852" y="2428868"/>
            <a:ext cx="5429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E618AB"/>
                </a:solidFill>
              </a:rPr>
              <a:t>В её основе лежит игра, являющаяся основным видом деятельности дошкольника</a:t>
            </a:r>
            <a:endParaRPr lang="ru-RU" b="1" dirty="0">
              <a:solidFill>
                <a:srgbClr val="E618AB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3786190"/>
            <a:ext cx="88583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Основная цель занятий по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психогимнастике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— овладение навыками управления своей эмоциональной сферой: развитие у детей способности понимать, осознавать свои и чужие эмоции, правильно их выражать и полноценно переживать.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Sound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9288" y="275748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ree-powerpoint-templates-download-2011-i9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-61243" y="-54300"/>
            <a:ext cx="9205243" cy="69123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14282" y="642918"/>
            <a:ext cx="44775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Артикуляционная гимнастика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214942" y="428604"/>
            <a:ext cx="34997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Логопедичекие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игры,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попевки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2" name="Picture 2" descr="D:\Admin\Desktop\ФОТО 2016Г\108_PANA\P10809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4041" y="1052736"/>
            <a:ext cx="2643207" cy="35242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3" name="Picture 3" descr="D:\Admin\Desktop\ФОТО 2016Г\108_PANA\P1080915.JPG"/>
          <p:cNvPicPr>
            <a:picLocks noChangeAspect="1" noChangeArrowheads="1"/>
          </p:cNvPicPr>
          <p:nvPr/>
        </p:nvPicPr>
        <p:blipFill>
          <a:blip r:embed="rId6" cstate="print"/>
          <a:srcRect r="8929" b="-1"/>
          <a:stretch>
            <a:fillRect/>
          </a:stretch>
        </p:blipFill>
        <p:spPr bwMode="auto">
          <a:xfrm>
            <a:off x="1000100" y="1393017"/>
            <a:ext cx="2862598" cy="27146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Овал 5"/>
          <p:cNvSpPr/>
          <p:nvPr/>
        </p:nvSpPr>
        <p:spPr>
          <a:xfrm>
            <a:off x="1000100" y="4357694"/>
            <a:ext cx="7272337" cy="2065716"/>
          </a:xfrm>
          <a:prstGeom prst="ellipse">
            <a:avLst/>
          </a:prstGeom>
          <a:solidFill>
            <a:srgbClr val="E6C096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Выработка качественных, полноценных движений органов артикуляции, подготовка к правильному произнесению фонем</a:t>
            </a:r>
          </a:p>
        </p:txBody>
      </p:sp>
      <p:pic>
        <p:nvPicPr>
          <p:cNvPr id="2" name="Sound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2125" y="33750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6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ree-powerpoint-templates-download-2011-i9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9205243" cy="69123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4282" y="285728"/>
            <a:ext cx="5357818" cy="1214446"/>
          </a:xfrm>
          <a:prstGeom prst="rect">
            <a:avLst/>
          </a:prstGeom>
          <a:solidFill>
            <a:srgbClr val="FFFF99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Ритмопластика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- это вид деятельности, в основе которого лежит музыка, а движения выражают музыкальный образ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5643538" y="357166"/>
            <a:ext cx="3214742" cy="1482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125"/>
              </a:spcBef>
              <a:spcAft>
                <a:spcPts val="1125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“Самое лучшее, что есть в жизни –это свободное движение под музыку”</a:t>
            </a:r>
          </a:p>
          <a:p>
            <a:pPr algn="ctr">
              <a:spcBef>
                <a:spcPts val="1125"/>
              </a:spcBef>
              <a:spcAft>
                <a:spcPts val="1125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А. И. Буренина</a:t>
            </a:r>
          </a:p>
        </p:txBody>
      </p:sp>
      <p:sp>
        <p:nvSpPr>
          <p:cNvPr id="13" name="Овал 12"/>
          <p:cNvSpPr/>
          <p:nvPr/>
        </p:nvSpPr>
        <p:spPr>
          <a:xfrm>
            <a:off x="5357818" y="5000636"/>
            <a:ext cx="2524836" cy="139207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способности </a:t>
            </a:r>
          </a:p>
        </p:txBody>
      </p:sp>
      <p:sp>
        <p:nvSpPr>
          <p:cNvPr id="14" name="Овал 13"/>
          <p:cNvSpPr/>
          <p:nvPr/>
        </p:nvSpPr>
        <p:spPr>
          <a:xfrm>
            <a:off x="6500826" y="3929066"/>
            <a:ext cx="2524836" cy="139207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Нравственно-эстетические качества</a:t>
            </a:r>
          </a:p>
          <a:p>
            <a:pPr algn="ctr"/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1785918" y="5072074"/>
            <a:ext cx="2524836" cy="139207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Двигательные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навыки и умения</a:t>
            </a:r>
          </a:p>
        </p:txBody>
      </p:sp>
      <p:pic>
        <p:nvPicPr>
          <p:cNvPr id="4100" name="Picture 4" descr="D:\Admin\Desktop\P10408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0" y="1785926"/>
            <a:ext cx="2357454" cy="2095515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</p:pic>
      <p:pic>
        <p:nvPicPr>
          <p:cNvPr id="4101" name="Picture 5" descr="D:\Admin\Desktop\P10405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8992" y="1785926"/>
            <a:ext cx="2500330" cy="257174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</p:pic>
      <p:sp>
        <p:nvSpPr>
          <p:cNvPr id="12" name="Овал 11"/>
          <p:cNvSpPr/>
          <p:nvPr/>
        </p:nvSpPr>
        <p:spPr>
          <a:xfrm>
            <a:off x="3571868" y="4286256"/>
            <a:ext cx="2524836" cy="139207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Чувство ритма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3104" y="1886893"/>
            <a:ext cx="2939819" cy="2204864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Овал 9"/>
          <p:cNvSpPr/>
          <p:nvPr/>
        </p:nvSpPr>
        <p:spPr>
          <a:xfrm>
            <a:off x="464331" y="4082807"/>
            <a:ext cx="2643174" cy="139207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Музыкальность</a:t>
            </a:r>
          </a:p>
        </p:txBody>
      </p:sp>
      <p:pic>
        <p:nvPicPr>
          <p:cNvPr id="2" name="Sound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00364" y="178590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10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6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6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6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6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3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6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1" grpId="0" animBg="1"/>
      <p:bldP spid="12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free-powerpoint-templates-download-2011-i9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9358346" cy="69123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14678" y="428604"/>
            <a:ext cx="44285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Общеразвивающие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движения </a:t>
            </a:r>
          </a:p>
        </p:txBody>
      </p:sp>
      <p:sp>
        <p:nvSpPr>
          <p:cNvPr id="9" name="Овал 8"/>
          <p:cNvSpPr/>
          <p:nvPr/>
        </p:nvSpPr>
        <p:spPr>
          <a:xfrm>
            <a:off x="2393141" y="4687173"/>
            <a:ext cx="4752528" cy="1875359"/>
          </a:xfrm>
          <a:prstGeom prst="ellipse">
            <a:avLst/>
          </a:prstGeom>
          <a:solidFill>
            <a:srgbClr val="E6C096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 - ритмическая разминка</a:t>
            </a:r>
          </a:p>
        </p:txBody>
      </p:sp>
      <p:pic>
        <p:nvPicPr>
          <p:cNvPr id="2050" name="Picture 2" descr="D:\Admin\Desktop\ФОТО НА ДИСК 2015 - 2016Г\фото 2015 - 2016г\малыши, физкультура 2013год\P1020642.JPG"/>
          <p:cNvPicPr>
            <a:picLocks noChangeAspect="1" noChangeArrowheads="1"/>
          </p:cNvPicPr>
          <p:nvPr/>
        </p:nvPicPr>
        <p:blipFill>
          <a:blip r:embed="rId5" cstate="print"/>
          <a:srcRect r="1766"/>
          <a:stretch>
            <a:fillRect/>
          </a:stretch>
        </p:blipFill>
        <p:spPr bwMode="auto">
          <a:xfrm>
            <a:off x="4500562" y="1142984"/>
            <a:ext cx="4357718" cy="3357586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</p:pic>
      <p:pic>
        <p:nvPicPr>
          <p:cNvPr id="2051" name="Picture 3" descr="D:\Admin\Desktop\ФОТО НА ДИСК 2015 - 2016Г\ФОТО МБДОУ № 37 ДЕНЬ ФИЗКУЛЬТУРНИКА\P108023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7224" y="1142984"/>
            <a:ext cx="3071834" cy="3357586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</p:pic>
      <p:pic>
        <p:nvPicPr>
          <p:cNvPr id="4" name="Sound 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88341" y="468717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5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ree-powerpoint-templates-download-2011-i9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-61243" y="0"/>
            <a:ext cx="9205243" cy="6912300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42852"/>
            <a:ext cx="8686800" cy="928694"/>
          </a:xfrm>
        </p:spPr>
        <p:txBody>
          <a:bodyPr>
            <a:normAutofit/>
          </a:bodyPr>
          <a:lstStyle/>
          <a:p>
            <a:pPr algn="ctr"/>
            <a:r>
              <a:rPr lang="ru-RU" sz="2400" b="1" cap="non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Имитирующие движения</a:t>
            </a:r>
            <a:br>
              <a:rPr lang="ru-RU" sz="2400" b="1" cap="non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cap="none" dirty="0"/>
          </a:p>
        </p:txBody>
      </p:sp>
      <p:sp>
        <p:nvSpPr>
          <p:cNvPr id="6" name="Овал 5"/>
          <p:cNvSpPr/>
          <p:nvPr/>
        </p:nvSpPr>
        <p:spPr>
          <a:xfrm>
            <a:off x="1500166" y="785794"/>
            <a:ext cx="1865195" cy="873456"/>
          </a:xfrm>
          <a:prstGeom prst="ellipse">
            <a:avLst/>
          </a:prstGeom>
          <a:solidFill>
            <a:srgbClr val="E6C096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Мимика</a:t>
            </a:r>
          </a:p>
        </p:txBody>
      </p:sp>
      <p:sp>
        <p:nvSpPr>
          <p:cNvPr id="7" name="Овал 6"/>
          <p:cNvSpPr/>
          <p:nvPr/>
        </p:nvSpPr>
        <p:spPr>
          <a:xfrm>
            <a:off x="3071802" y="785794"/>
            <a:ext cx="1874290" cy="873456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Жесты</a:t>
            </a:r>
          </a:p>
        </p:txBody>
      </p:sp>
      <p:sp>
        <p:nvSpPr>
          <p:cNvPr id="8" name="Овал 7"/>
          <p:cNvSpPr/>
          <p:nvPr/>
        </p:nvSpPr>
        <p:spPr>
          <a:xfrm>
            <a:off x="4643438" y="785794"/>
            <a:ext cx="1874290" cy="873456"/>
          </a:xfrm>
          <a:prstGeom prst="ellipse">
            <a:avLst/>
          </a:prstGeom>
          <a:solidFill>
            <a:srgbClr val="EC90C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Позы</a:t>
            </a:r>
          </a:p>
        </p:txBody>
      </p:sp>
      <p:sp>
        <p:nvSpPr>
          <p:cNvPr id="9" name="Овал 8"/>
          <p:cNvSpPr/>
          <p:nvPr/>
        </p:nvSpPr>
        <p:spPr>
          <a:xfrm>
            <a:off x="6215074" y="785794"/>
            <a:ext cx="1874290" cy="873456"/>
          </a:xfrm>
          <a:prstGeom prst="ellipse">
            <a:avLst/>
          </a:prstGeom>
          <a:solidFill>
            <a:srgbClr val="66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Пластика</a:t>
            </a:r>
          </a:p>
        </p:txBody>
      </p:sp>
      <p:pic>
        <p:nvPicPr>
          <p:cNvPr id="22529" name="Picture 1" descr="D:\Admin\Desktop\ФОТО 2016Г\108_PANA\P1080837.JPG"/>
          <p:cNvPicPr>
            <a:picLocks noChangeAspect="1" noChangeArrowheads="1"/>
          </p:cNvPicPr>
          <p:nvPr/>
        </p:nvPicPr>
        <p:blipFill rotWithShape="1">
          <a:blip r:embed="rId5" cstate="print"/>
          <a:srcRect l="-2406" t="-23093" r="2406" b="23093"/>
          <a:stretch/>
        </p:blipFill>
        <p:spPr bwMode="auto">
          <a:xfrm>
            <a:off x="5364088" y="1955312"/>
            <a:ext cx="3436329" cy="2240657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4333" y="1955312"/>
            <a:ext cx="3686460" cy="2313098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/>
          <a:srcRect l="17060" r="27830" b="32518"/>
          <a:stretch/>
        </p:blipFill>
        <p:spPr>
          <a:xfrm>
            <a:off x="3428992" y="4071942"/>
            <a:ext cx="2928075" cy="2664296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Sound 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11569" y="225599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6" presetClass="entr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56" presetClass="entr" presetSubtype="0" fill="hold" grpId="0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5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5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1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1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56" presetClass="entr" presetSubtype="0" fill="hold" grpId="0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56" presetClass="entr" presetSubtype="0" fill="hold" grpId="0" nodeType="withEffect">
                                  <p:stCondLst>
                                    <p:cond delay="4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6" grpId="0" animBg="1"/>
      <p:bldP spid="7" grpId="0" animBg="1"/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ree-powerpoint-templates-download-2011-i9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-61243" y="-214338"/>
            <a:ext cx="9205243" cy="70723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42852"/>
            <a:ext cx="8686800" cy="785818"/>
          </a:xfrm>
        </p:spPr>
        <p:txBody>
          <a:bodyPr>
            <a:noAutofit/>
          </a:bodyPr>
          <a:lstStyle/>
          <a:p>
            <a:pPr algn="ctr"/>
            <a:r>
              <a:rPr lang="ru-RU" sz="2400" b="1" cap="non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Танцевальные движения</a:t>
            </a:r>
            <a:br>
              <a:rPr lang="ru-RU" sz="2400" b="1" cap="non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cap="none" dirty="0"/>
          </a:p>
        </p:txBody>
      </p:sp>
      <p:pic>
        <p:nvPicPr>
          <p:cNvPr id="7171" name="Picture 3" descr="E:\P1040705.JPG"/>
          <p:cNvPicPr>
            <a:picLocks noChangeAspect="1" noChangeArrowheads="1"/>
          </p:cNvPicPr>
          <p:nvPr/>
        </p:nvPicPr>
        <p:blipFill rotWithShape="1">
          <a:blip r:embed="rId5" cstate="print"/>
          <a:srcRect r="-2617" b="-2617"/>
          <a:stretch/>
        </p:blipFill>
        <p:spPr bwMode="auto">
          <a:xfrm>
            <a:off x="4776258" y="829037"/>
            <a:ext cx="3765045" cy="2823786"/>
          </a:xfrm>
          <a:prstGeom prst="flowChartAlternateProcess">
            <a:avLst/>
          </a:prstGeom>
          <a:noFill/>
          <a:ln w="57150">
            <a:solidFill>
              <a:srgbClr val="FFC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43" y="752398"/>
            <a:ext cx="3493118" cy="2823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C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Овал 10"/>
          <p:cNvSpPr/>
          <p:nvPr/>
        </p:nvSpPr>
        <p:spPr>
          <a:xfrm>
            <a:off x="330645" y="3010109"/>
            <a:ext cx="2984310" cy="1937978"/>
          </a:xfrm>
          <a:prstGeom prst="ellipse">
            <a:avLst/>
          </a:prstGeom>
          <a:solidFill>
            <a:srgbClr val="FFFF99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Содействуют воспитанию эмоциональной отзывчивости ребёнка на музыку</a:t>
            </a:r>
          </a:p>
        </p:txBody>
      </p:sp>
      <p:sp>
        <p:nvSpPr>
          <p:cNvPr id="12" name="Овал 11"/>
          <p:cNvSpPr/>
          <p:nvPr/>
        </p:nvSpPr>
        <p:spPr>
          <a:xfrm>
            <a:off x="3341162" y="3131143"/>
            <a:ext cx="2912872" cy="1937978"/>
          </a:xfrm>
          <a:prstGeom prst="ellipse">
            <a:avLst/>
          </a:prstGeom>
          <a:solidFill>
            <a:srgbClr val="EC90C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Учат соотносить свои движения с темпом, ритмом музыки</a:t>
            </a:r>
          </a:p>
        </p:txBody>
      </p:sp>
      <p:sp>
        <p:nvSpPr>
          <p:cNvPr id="13" name="Овал 12"/>
          <p:cNvSpPr/>
          <p:nvPr/>
        </p:nvSpPr>
        <p:spPr>
          <a:xfrm>
            <a:off x="1367943" y="4759480"/>
            <a:ext cx="3408315" cy="1832422"/>
          </a:xfrm>
          <a:prstGeom prst="ellipse">
            <a:avLst/>
          </a:prstGeom>
          <a:solidFill>
            <a:srgbClr val="FFFF99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Развивают чувство ритма, координацию движений, ориентировку в пространстве</a:t>
            </a:r>
          </a:p>
        </p:txBody>
      </p:sp>
      <p:sp>
        <p:nvSpPr>
          <p:cNvPr id="6" name="Овал 5"/>
          <p:cNvSpPr/>
          <p:nvPr/>
        </p:nvSpPr>
        <p:spPr>
          <a:xfrm>
            <a:off x="5857884" y="3291626"/>
            <a:ext cx="3071833" cy="2210215"/>
          </a:xfrm>
          <a:prstGeom prst="ellipse">
            <a:avLst/>
          </a:prstGeom>
          <a:solidFill>
            <a:srgbClr val="FFFF99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Обогащают двигательный опыт разнообразными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видами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движений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ound 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6658" y="231246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5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5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11" grpId="0" animBg="1"/>
      <p:bldP spid="12" grpId="0" animBg="1"/>
      <p:bldP spid="13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free-powerpoint-templates-download-2011-i9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-61243" y="-285776"/>
            <a:ext cx="9205243" cy="714377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9512" y="2357430"/>
            <a:ext cx="8964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714348" y="428605"/>
            <a:ext cx="771530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Одним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из приоритетных направлений работы дошкольного образовательного учреждения является   </a:t>
            </a:r>
            <a:endParaRPr kumimoji="0" lang="ru-RU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1071538" y="1714488"/>
            <a:ext cx="7215238" cy="1277273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457056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B043DB"/>
                </a:solidFill>
                <a:effectLst/>
                <a:latin typeface="Times New Roman" pitchFamily="18" charset="0"/>
                <a:cs typeface="Times New Roman" pitchFamily="18" charset="0"/>
              </a:rPr>
              <a:t>Театрализованная деятельность </a:t>
            </a:r>
            <a:endParaRPr kumimoji="0" lang="ru-RU" sz="4000" b="1" i="0" u="none" strike="noStrike" cap="none" normalizeH="0" baseline="0" dirty="0">
              <a:ln>
                <a:noFill/>
              </a:ln>
              <a:solidFill>
                <a:srgbClr val="B043DB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фото методобъединение\P10304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480" y="3000372"/>
            <a:ext cx="5857916" cy="3714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C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91475" y="4229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9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9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33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4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362" grpId="0"/>
      <p:bldP spid="1536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ree-powerpoint-templates-download-2011-i9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-88869" y="-54300"/>
            <a:ext cx="9205243" cy="69123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42910" y="0"/>
            <a:ext cx="8358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Сюжетно-образные танцы</a:t>
            </a:r>
          </a:p>
        </p:txBody>
      </p:sp>
      <p:sp>
        <p:nvSpPr>
          <p:cNvPr id="7" name="Овал 6"/>
          <p:cNvSpPr/>
          <p:nvPr/>
        </p:nvSpPr>
        <p:spPr>
          <a:xfrm>
            <a:off x="142844" y="3214686"/>
            <a:ext cx="2885146" cy="1937978"/>
          </a:xfrm>
          <a:prstGeom prst="ellipse">
            <a:avLst/>
          </a:prstGeom>
          <a:solidFill>
            <a:srgbClr val="EC90C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выразительности движений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2579827" y="3386603"/>
            <a:ext cx="2357454" cy="1500198"/>
          </a:xfrm>
          <a:prstGeom prst="ellipse">
            <a:avLst/>
          </a:prstGeom>
          <a:solidFill>
            <a:srgbClr val="FFFF99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Чувство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ритма</a:t>
            </a:r>
          </a:p>
        </p:txBody>
      </p:sp>
      <p:sp>
        <p:nvSpPr>
          <p:cNvPr id="11" name="Овал 10"/>
          <p:cNvSpPr/>
          <p:nvPr/>
        </p:nvSpPr>
        <p:spPr>
          <a:xfrm>
            <a:off x="4000496" y="4286256"/>
            <a:ext cx="2571768" cy="1643074"/>
          </a:xfrm>
          <a:prstGeom prst="ellipse">
            <a:avLst/>
          </a:prstGeom>
          <a:solidFill>
            <a:srgbClr val="99CC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Артистичности</a:t>
            </a:r>
          </a:p>
        </p:txBody>
      </p:sp>
      <p:sp>
        <p:nvSpPr>
          <p:cNvPr id="12" name="Овал 11"/>
          <p:cNvSpPr/>
          <p:nvPr/>
        </p:nvSpPr>
        <p:spPr>
          <a:xfrm>
            <a:off x="5936036" y="3603007"/>
            <a:ext cx="2812427" cy="1937980"/>
          </a:xfrm>
          <a:prstGeom prst="ellipse">
            <a:avLst/>
          </a:prstGeom>
          <a:solidFill>
            <a:srgbClr val="E6C096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двигательной памяти в соответствии с музыкой и текстом песен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5122" name="Picture 2" descr="E:\ФЛЕШКА от С до Ю\ФОТО ДУЗ И МОИ\фото 2015\106_PANA\P10600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535761"/>
            <a:ext cx="3429024" cy="2571768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</p:pic>
      <p:pic>
        <p:nvPicPr>
          <p:cNvPr id="5124" name="Picture 4" descr="E:\ФЛЕШКА от Л до П\МОИ ФИЛЬМЫ\ДУЗ№37 г.КЕРЧЬ КОНКУРС- ТЕАТРАЛИЗОВАННАЯ ДЕЯТЕЛЬНОСТЬ\ДУЗ 37 Фото - Театрализация\20131105_10523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4876" y="750075"/>
            <a:ext cx="3643306" cy="2732480"/>
          </a:xfrm>
          <a:prstGeom prst="snip2DiagRect">
            <a:avLst/>
          </a:prstGeom>
          <a:noFill/>
          <a:ln w="76200">
            <a:solidFill>
              <a:srgbClr val="FFC000"/>
            </a:solidFill>
          </a:ln>
        </p:spPr>
      </p:pic>
      <p:pic>
        <p:nvPicPr>
          <p:cNvPr id="2" name="Sound 30 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63588" y="277700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13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0" presetClass="entr" presetSubtype="0" decel="10000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ree-powerpoint-templates-download-2011-i9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-139114" y="-54300"/>
            <a:ext cx="9283114" cy="69123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71604" y="214290"/>
            <a:ext cx="46434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Музыкальные игры</a:t>
            </a:r>
          </a:p>
        </p:txBody>
      </p:sp>
      <p:pic>
        <p:nvPicPr>
          <p:cNvPr id="3074" name="Picture 2" descr="D:\Admin\Desktop\ФОТО НА ДИСК 2015 - 2016Г\фото 23 ФЕВРАЛЯ 2016Г\МАЛЫШИ\P1070028.JPG"/>
          <p:cNvPicPr>
            <a:picLocks noChangeAspect="1" noChangeArrowheads="1"/>
          </p:cNvPicPr>
          <p:nvPr/>
        </p:nvPicPr>
        <p:blipFill rotWithShape="1">
          <a:blip r:embed="rId5" cstate="print"/>
          <a:srcRect l="1" t="33947" r="-4469"/>
          <a:stretch/>
        </p:blipFill>
        <p:spPr bwMode="auto">
          <a:xfrm>
            <a:off x="0" y="1129212"/>
            <a:ext cx="3059832" cy="2156912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Овал 6"/>
          <p:cNvSpPr/>
          <p:nvPr/>
        </p:nvSpPr>
        <p:spPr>
          <a:xfrm>
            <a:off x="173592" y="3497049"/>
            <a:ext cx="2984310" cy="1937978"/>
          </a:xfrm>
          <a:prstGeom prst="ellipse">
            <a:avLst/>
          </a:prstGeom>
          <a:solidFill>
            <a:srgbClr val="E6C096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Содействуют воспитанию эмоциональной отзывчивости ребёнка на музыку</a:t>
            </a:r>
          </a:p>
        </p:txBody>
      </p:sp>
      <p:sp>
        <p:nvSpPr>
          <p:cNvPr id="6" name="Овал 5"/>
          <p:cNvSpPr/>
          <p:nvPr/>
        </p:nvSpPr>
        <p:spPr>
          <a:xfrm>
            <a:off x="3214678" y="4143380"/>
            <a:ext cx="3143272" cy="1937978"/>
          </a:xfrm>
          <a:prstGeom prst="ellipse">
            <a:avLst/>
          </a:prstGeom>
          <a:solidFill>
            <a:srgbClr val="FFFF99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Развивают музыкальный слух, память, ритм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7" name="Picture 1" descr="D:\Admin\Desktop\ФОТО 2016Г\108_PANA\P10805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1089888"/>
            <a:ext cx="2714644" cy="2699152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</p:pic>
      <p:pic>
        <p:nvPicPr>
          <p:cNvPr id="19458" name="Picture 2" descr="D:\Admin\Desktop\ФОТО 2016Г\108_PANA\P1080534.JPG"/>
          <p:cNvPicPr>
            <a:picLocks noChangeAspect="1" noChangeArrowheads="1"/>
          </p:cNvPicPr>
          <p:nvPr/>
        </p:nvPicPr>
        <p:blipFill rotWithShape="1">
          <a:blip r:embed="rId7" cstate="print"/>
          <a:srcRect t="17376" r="5358" b="33035"/>
          <a:stretch/>
        </p:blipFill>
        <p:spPr bwMode="auto">
          <a:xfrm>
            <a:off x="6179270" y="980728"/>
            <a:ext cx="2713210" cy="2226893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</p:pic>
      <p:sp>
        <p:nvSpPr>
          <p:cNvPr id="8" name="Овал 7"/>
          <p:cNvSpPr/>
          <p:nvPr/>
        </p:nvSpPr>
        <p:spPr>
          <a:xfrm>
            <a:off x="6215074" y="3286124"/>
            <a:ext cx="2792421" cy="1937978"/>
          </a:xfrm>
          <a:prstGeom prst="ellipse">
            <a:avLst/>
          </a:prstGeom>
          <a:solidFill>
            <a:srgbClr val="E6C096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Совершенствуют основные виды движений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Sound 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51282" y="336673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11000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7" presetClass="entr" presetSubtype="1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10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6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ree-powerpoint-templates-download-2011-i9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-214338"/>
            <a:ext cx="9205243" cy="70723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8972520" cy="1785950"/>
          </a:xfrm>
          <a:effectLst/>
        </p:spPr>
        <p:txBody>
          <a:bodyPr>
            <a:normAutofit fontScale="90000"/>
          </a:bodyPr>
          <a:lstStyle/>
          <a:p>
            <a:r>
              <a:rPr lang="ru-RU" sz="4000" b="1" cap="none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Фитбол</a:t>
            </a:r>
            <a:r>
              <a:rPr lang="ru-RU" sz="4000" b="1" cap="non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гимнастика -</a:t>
            </a:r>
            <a:r>
              <a:rPr lang="ru-RU" cap="none" dirty="0" smtClean="0"/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занятие силовой аэробикой, с использованием большого надувного мяча. занятие эффективно укрепляет все тело, развивает координацию, тренирует вестибулярный аппарат,  развивает чувство  ритма,  музыкальные способности.  В ПРОЦЕССЕ ТРЕНИРОВКИ АКТИВИЗИЗИРУЮТСЯ ВОЛЕВЫЕ УСИЛИЯ, ВОЗНИКАЮТ СИЛЬНЫЕ ЭМОЦИОНАЛЬНЫЕ ПЕРЕЖИВАНИЯ И СТРЕМЛЕНИЕ К ТВОРЧЕСТВУ.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3751744"/>
              </p:ext>
            </p:extLst>
          </p:nvPr>
        </p:nvGraphicFramePr>
        <p:xfrm>
          <a:off x="1357290" y="1928802"/>
          <a:ext cx="6288004" cy="396240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0236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3219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3219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200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Можно использовать в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618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Могут использовать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C9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Могут участвовать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136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Совместной деятельности: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в НОД;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в спортивных развлечениях;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как дополнительное образование (кружковая работа);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в комплексах ОРУ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в основных движениях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подвижных и музыкально- ритмических играх</a:t>
                      </a:r>
                      <a:endParaRPr lang="ru-RU" sz="16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инструктор по физической культуре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воспитатель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музыкальный руководитель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педагог- психолог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-медицинский работник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учитель-логопед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родители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6C09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люди разного возраста ( с младенческого возраста до пенсионного)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дети только под контролем взрослых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6" name="Рисунок 5" descr="DSC01265.JPG"/>
          <p:cNvPicPr>
            <a:picLocks noChangeAspect="1"/>
          </p:cNvPicPr>
          <p:nvPr/>
        </p:nvPicPr>
        <p:blipFill>
          <a:blip r:embed="rId5" cstate="print">
            <a:lum contrast="20000"/>
          </a:blip>
          <a:srcRect l="7228" t="26105"/>
          <a:stretch>
            <a:fillRect/>
          </a:stretch>
        </p:blipFill>
        <p:spPr>
          <a:xfrm>
            <a:off x="5214942" y="4500570"/>
            <a:ext cx="3143272" cy="1785950"/>
          </a:xfrm>
          <a:prstGeom prst="flowChartAlternateProcess">
            <a:avLst/>
          </a:prstGeom>
          <a:ln w="5715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Sound 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88024" y="155679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25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0" presetClass="entr" presetSubtype="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ree-powerpoint-templates-download-2011-i9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-54300"/>
            <a:ext cx="9205243" cy="69123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16632"/>
            <a:ext cx="4176464" cy="2952328"/>
          </a:xfrm>
          <a:prstGeom prst="rect">
            <a:avLst/>
          </a:prstGeom>
          <a:ln w="76200">
            <a:solidFill>
              <a:srgbClr val="E6C096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/>
          <a:srcRect l="11111" t="19753" r="14815" b="3704"/>
          <a:stretch/>
        </p:blipFill>
        <p:spPr>
          <a:xfrm>
            <a:off x="4716016" y="116632"/>
            <a:ext cx="3888432" cy="2952328"/>
          </a:xfrm>
          <a:prstGeom prst="rect">
            <a:avLst/>
          </a:prstGeom>
          <a:ln w="76200">
            <a:solidFill>
              <a:srgbClr val="E6C096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3379304"/>
            <a:ext cx="4224470" cy="3168352"/>
          </a:xfrm>
          <a:prstGeom prst="rect">
            <a:avLst/>
          </a:prstGeom>
          <a:ln w="76200">
            <a:solidFill>
              <a:srgbClr val="E6C096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6016" y="3401850"/>
            <a:ext cx="3888432" cy="3168352"/>
          </a:xfrm>
          <a:prstGeom prst="rect">
            <a:avLst/>
          </a:prstGeom>
          <a:ln w="76200">
            <a:solidFill>
              <a:srgbClr val="E6C096"/>
            </a:solidFill>
          </a:ln>
        </p:spPr>
      </p:pic>
    </p:spTree>
    <p:extLst>
      <p:ext uri="{BB962C8B-B14F-4D97-AF65-F5344CB8AC3E}">
        <p14:creationId xmlns:p14="http://schemas.microsoft.com/office/powerpoint/2010/main" val="2553041555"/>
      </p:ext>
    </p:extLst>
  </p:cSld>
  <p:clrMapOvr>
    <a:masterClrMapping/>
  </p:clrMapOvr>
  <p:transition advClick="0" advTm="7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ree-powerpoint-templates-download-2011-i9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-61243" y="0"/>
            <a:ext cx="9205243" cy="69123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57166"/>
            <a:ext cx="8659688" cy="983602"/>
          </a:xfrm>
          <a:effectLst/>
        </p:spPr>
        <p:txBody>
          <a:bodyPr>
            <a:normAutofit fontScale="90000"/>
          </a:bodyPr>
          <a:lstStyle/>
          <a:p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cap="none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Кукловождение</a:t>
            </a:r>
            <a:r>
              <a:rPr lang="ru-RU" sz="1800" b="1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Georgia" pitchFamily="18" charset="0"/>
                <a:cs typeface="Times New Roman" pitchFamily="18" charset="0"/>
              </a:rPr>
              <a:t>– </a:t>
            </a: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Georgia" pitchFamily="18" charset="0"/>
                <a:cs typeface="Times New Roman" pitchFamily="18" charset="0"/>
              </a:rPr>
              <a:t>умение управлять куклой, передавая  характер, эмоции и чувства </a:t>
            </a: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Georgia" pitchFamily="18" charset="0"/>
                <a:cs typeface="Times New Roman" pitchFamily="18" charset="0"/>
              </a:rPr>
              <a:t> героя </a:t>
            </a: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Georgia" pitchFamily="18" charset="0"/>
                <a:cs typeface="Times New Roman" pitchFamily="18" charset="0"/>
              </a:rPr>
              <a:t>через «оживление</a:t>
            </a: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Georgia" pitchFamily="18" charset="0"/>
                <a:cs typeface="Times New Roman" pitchFamily="18" charset="0"/>
              </a:rPr>
              <a:t>».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Превращается рука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b="1" cap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в котенка, и в щенка.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Чтоб рука артисткой стала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u="sng" cap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Нужно очень-очень мало</a:t>
            </a:r>
            <a:r>
              <a:rPr lang="ru-RU" sz="2000" b="1" cap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:, </a:t>
            </a:r>
            <a:br>
              <a:rPr lang="ru-RU" sz="2000" b="1" cap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Специальные перчатки</a:t>
            </a:r>
            <a:br>
              <a:rPr lang="ru-RU" sz="2000" b="1" cap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И талант – и всё в порядке!</a:t>
            </a:r>
            <a:r>
              <a:rPr lang="ru-RU" sz="2000" b="1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E:\ФЛЕШКА от Л до П\ОФОРМЛЕНИЕ СТЕНДА\фото на выставку\DSC007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2" y="2071678"/>
            <a:ext cx="4953035" cy="4000528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</p:pic>
      <p:pic>
        <p:nvPicPr>
          <p:cNvPr id="4" name="Sound 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95736" y="191683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9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free-powerpoint-templates-download-2011-i9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-61243" y="0"/>
            <a:ext cx="9205243" cy="69123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5721" y="214290"/>
            <a:ext cx="77867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solidFill>
                  <a:srgbClr val="0000CC"/>
                </a:solidFill>
                <a:latin typeface="Georgia" pitchFamily="18" charset="0"/>
              </a:rPr>
              <a:t>Театр-топотушки</a:t>
            </a: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71472" y="1071546"/>
            <a:ext cx="835824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200" b="1" dirty="0">
                <a:solidFill>
                  <a:srgbClr val="002060"/>
                </a:solidFill>
                <a:latin typeface="Georgia" pitchFamily="18" charset="0"/>
              </a:rPr>
              <a:t>Помогает расширять словарный запас, подключая слуховое и тактильное восприятие;</a:t>
            </a:r>
          </a:p>
          <a:p>
            <a:pPr>
              <a:buFont typeface="Wingdings" pitchFamily="2" charset="2"/>
              <a:buChar char="v"/>
            </a:pPr>
            <a:r>
              <a:rPr lang="ru-RU" sz="2200" b="1" dirty="0">
                <a:solidFill>
                  <a:srgbClr val="002060"/>
                </a:solidFill>
                <a:latin typeface="Georgia" pitchFamily="18" charset="0"/>
              </a:rPr>
              <a:t>Знакомит с народным творчеством;</a:t>
            </a:r>
          </a:p>
          <a:p>
            <a:pPr>
              <a:buFont typeface="Wingdings" pitchFamily="2" charset="2"/>
              <a:buChar char="v"/>
            </a:pPr>
            <a:r>
              <a:rPr lang="ru-RU" sz="2200" b="1" dirty="0">
                <a:solidFill>
                  <a:srgbClr val="002060"/>
                </a:solidFill>
                <a:latin typeface="Georgia" pitchFamily="18" charset="0"/>
              </a:rPr>
              <a:t>Обучает навыкам общения, игры, счета.</a:t>
            </a:r>
            <a:endParaRPr lang="ru-RU" sz="2200" dirty="0">
              <a:solidFill>
                <a:srgbClr val="002060"/>
              </a:solidFill>
            </a:endParaRPr>
          </a:p>
        </p:txBody>
      </p:sp>
      <p:pic>
        <p:nvPicPr>
          <p:cNvPr id="41986" name="Picture 2" descr="http://www.filipp-ok.ru/files/images/2016-otchetyi/03.2016/kolomna-03.2016/1784794-html-m1950183c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2928934"/>
            <a:ext cx="3539677" cy="2857520"/>
          </a:xfrm>
          <a:prstGeom prst="rect">
            <a:avLst/>
          </a:prstGeom>
          <a:noFill/>
        </p:spPr>
      </p:pic>
      <p:pic>
        <p:nvPicPr>
          <p:cNvPr id="41988" name="Picture 4" descr="http://3.bp.blogspot.com/-vsuxWWcn1tM/UH2l0mn0OoI/AAAAAAAAZCw/KAVjWuJfAd4/s1600/P831268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0562" y="3000372"/>
            <a:ext cx="4000528" cy="2803942"/>
          </a:xfrm>
          <a:prstGeom prst="rect">
            <a:avLst/>
          </a:prstGeom>
          <a:noFill/>
        </p:spPr>
      </p:pic>
      <p:pic>
        <p:nvPicPr>
          <p:cNvPr id="2" name="Sound 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71800" y="244136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8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ree-powerpoint-templates-download-2011-i9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-61243" y="-54300"/>
            <a:ext cx="9205243" cy="69123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00CC"/>
                </a:solidFill>
                <a:latin typeface="Georgia" pitchFamily="18" charset="0"/>
              </a:rPr>
              <a:t>Пальчиковый    театр</a:t>
            </a:r>
            <a:br>
              <a:rPr lang="ru-RU" b="1" dirty="0">
                <a:solidFill>
                  <a:srgbClr val="0000CC"/>
                </a:solidFill>
                <a:latin typeface="Georgia" pitchFamily="18" charset="0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28596" y="857232"/>
            <a:ext cx="8286808" cy="2500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200" b="1" dirty="0">
                <a:solidFill>
                  <a:srgbClr val="002060"/>
                </a:solidFill>
                <a:latin typeface="Georgia" pitchFamily="18" charset="0"/>
              </a:rPr>
              <a:t>Способствует развитию речи, внимания, памяти;</a:t>
            </a:r>
          </a:p>
          <a:p>
            <a:pPr>
              <a:buFont typeface="Wingdings" pitchFamily="2" charset="2"/>
              <a:buChar char="v"/>
            </a:pPr>
            <a:r>
              <a:rPr lang="ru-RU" sz="2200" b="1" dirty="0">
                <a:solidFill>
                  <a:srgbClr val="002060"/>
                </a:solidFill>
                <a:latin typeface="Georgia" pitchFamily="18" charset="0"/>
              </a:rPr>
              <a:t>Формирует пространственные представления;</a:t>
            </a:r>
          </a:p>
          <a:p>
            <a:pPr>
              <a:buFont typeface="Wingdings" pitchFamily="2" charset="2"/>
              <a:buChar char="v"/>
            </a:pPr>
            <a:r>
              <a:rPr lang="ru-RU" sz="2200" b="1" dirty="0">
                <a:solidFill>
                  <a:srgbClr val="002060"/>
                </a:solidFill>
                <a:latin typeface="Georgia" pitchFamily="18" charset="0"/>
              </a:rPr>
              <a:t>Развивает ловкость, точность, выразительность, координацию движений;</a:t>
            </a:r>
          </a:p>
          <a:p>
            <a:pPr>
              <a:buFont typeface="Wingdings" pitchFamily="2" charset="2"/>
              <a:buChar char="v"/>
            </a:pPr>
            <a:r>
              <a:rPr lang="ru-RU" sz="2200" b="1" dirty="0">
                <a:solidFill>
                  <a:srgbClr val="002060"/>
                </a:solidFill>
                <a:latin typeface="Georgia" pitchFamily="18" charset="0"/>
              </a:rPr>
              <a:t>Повышает работоспособность, тонус коры головного мозга, ускоряет</a:t>
            </a:r>
            <a:r>
              <a:rPr lang="ru-RU" sz="2400" b="1" dirty="0">
                <a:solidFill>
                  <a:srgbClr val="000000"/>
                </a:solidFill>
                <a:latin typeface="Georgia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процесс речевого и умственного развития </a:t>
            </a:r>
            <a:endParaRPr lang="ru-RU" sz="22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9218" name="Picture 2" descr="http://shopingbasket.ru/img/2015/070513/343480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3786190"/>
            <a:ext cx="3564683" cy="2714644"/>
          </a:xfrm>
          <a:prstGeom prst="rect">
            <a:avLst/>
          </a:prstGeom>
          <a:noFill/>
        </p:spPr>
      </p:pic>
      <p:pic>
        <p:nvPicPr>
          <p:cNvPr id="9220" name="Picture 4" descr="http://img2.searchmasterclass.net/uploads/posts/2013-06-05/image_212534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0562" y="3786190"/>
            <a:ext cx="4396184" cy="2643206"/>
          </a:xfrm>
          <a:prstGeom prst="rect">
            <a:avLst/>
          </a:prstGeom>
          <a:noFill/>
        </p:spPr>
      </p:pic>
      <p:pic>
        <p:nvPicPr>
          <p:cNvPr id="4" name="Sound 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00562" y="324408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1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ree-powerpoint-templates-download-2011-i9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-61243" y="0"/>
            <a:ext cx="9205243" cy="69123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00CC"/>
                </a:solidFill>
                <a:latin typeface="Georgia" pitchFamily="18" charset="0"/>
              </a:rPr>
              <a:t>Конусный, настольный театр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1643050"/>
            <a:ext cx="835824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200" b="1" dirty="0">
                <a:solidFill>
                  <a:srgbClr val="002060"/>
                </a:solidFill>
                <a:latin typeface="Georgia" pitchFamily="18" charset="0"/>
              </a:rPr>
              <a:t>Помогает учить детей координировать движения рук и глаз;</a:t>
            </a:r>
          </a:p>
          <a:p>
            <a:pPr>
              <a:buFont typeface="Wingdings" pitchFamily="2" charset="2"/>
              <a:buChar char="v"/>
            </a:pPr>
            <a:r>
              <a:rPr lang="ru-RU" sz="2200" b="1" dirty="0">
                <a:solidFill>
                  <a:srgbClr val="002060"/>
                </a:solidFill>
                <a:latin typeface="Georgia" pitchFamily="18" charset="0"/>
              </a:rPr>
              <a:t>Сопровождать движения пальцев речью;</a:t>
            </a:r>
          </a:p>
          <a:p>
            <a:pPr>
              <a:buFont typeface="Wingdings" pitchFamily="2" charset="2"/>
              <a:buChar char="v"/>
            </a:pPr>
            <a:r>
              <a:rPr lang="ru-RU" sz="2200" b="1" dirty="0">
                <a:solidFill>
                  <a:srgbClr val="002060"/>
                </a:solidFill>
                <a:latin typeface="Georgia" pitchFamily="18" charset="0"/>
              </a:rPr>
              <a:t>Побуждает выражать свои эмоции посредством мимики и речи.</a:t>
            </a:r>
          </a:p>
        </p:txBody>
      </p:sp>
      <p:pic>
        <p:nvPicPr>
          <p:cNvPr id="5" name="Picture 2" descr="D:\рабочий стол\театр\4f79c28c16945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00034" y="3643314"/>
            <a:ext cx="2592288" cy="2922086"/>
          </a:xfrm>
          <a:prstGeom prst="rect">
            <a:avLst/>
          </a:prstGeom>
          <a:noFill/>
        </p:spPr>
      </p:pic>
      <p:pic>
        <p:nvPicPr>
          <p:cNvPr id="43010" name="Picture 2" descr="http://lt-solnyshko.narod.ru/photogallery/img_1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71934" y="3286057"/>
            <a:ext cx="4572032" cy="3427944"/>
          </a:xfrm>
          <a:prstGeom prst="rect">
            <a:avLst/>
          </a:prstGeom>
          <a:noFill/>
        </p:spPr>
      </p:pic>
      <p:pic>
        <p:nvPicPr>
          <p:cNvPr id="6" name="Sound 3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60387" y="380057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8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ree-powerpoint-templates-download-2011-i9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-61243" y="-54300"/>
            <a:ext cx="9205243" cy="69123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00CC"/>
                </a:solidFill>
                <a:latin typeface="Georgia" pitchFamily="18" charset="0"/>
              </a:rPr>
              <a:t>Театр НА </a:t>
            </a:r>
            <a:r>
              <a:rPr lang="ru-RU" b="1" dirty="0" err="1">
                <a:solidFill>
                  <a:srgbClr val="0000CC"/>
                </a:solidFill>
                <a:latin typeface="Georgia" pitchFamily="18" charset="0"/>
              </a:rPr>
              <a:t>фланелеграфЕ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1785926"/>
            <a:ext cx="864399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200" b="1" dirty="0">
                <a:solidFill>
                  <a:srgbClr val="002060"/>
                </a:solidFill>
                <a:latin typeface="Georgia" pitchFamily="18" charset="0"/>
              </a:rPr>
              <a:t>Развивает творческие способности;</a:t>
            </a:r>
          </a:p>
          <a:p>
            <a:pPr>
              <a:buFont typeface="Wingdings" pitchFamily="2" charset="2"/>
              <a:buChar char="v"/>
            </a:pPr>
            <a:r>
              <a:rPr lang="ru-RU" sz="2200" b="1" dirty="0">
                <a:solidFill>
                  <a:srgbClr val="002060"/>
                </a:solidFill>
                <a:latin typeface="Georgia" pitchFamily="18" charset="0"/>
              </a:rPr>
              <a:t>Содействует эстетическому воспитанию;</a:t>
            </a:r>
          </a:p>
          <a:p>
            <a:pPr>
              <a:buFont typeface="Wingdings" pitchFamily="2" charset="2"/>
              <a:buChar char="v"/>
            </a:pPr>
            <a:r>
              <a:rPr lang="ru-RU" sz="2200" b="1" dirty="0">
                <a:solidFill>
                  <a:srgbClr val="002060"/>
                </a:solidFill>
                <a:latin typeface="Georgia" pitchFamily="18" charset="0"/>
              </a:rPr>
              <a:t>Развивает ловкость, умение управлять своими движениями, концентрировать внимание на одном виде деятельности.</a:t>
            </a:r>
          </a:p>
        </p:txBody>
      </p:sp>
      <p:pic>
        <p:nvPicPr>
          <p:cNvPr id="37892" name="Picture 4" descr="http://www.maam.ru/upload/blogs/4e45c4694a4488ddcaf53d42819c503d.jp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3643314"/>
            <a:ext cx="3571900" cy="2678925"/>
          </a:xfrm>
          <a:prstGeom prst="rect">
            <a:avLst/>
          </a:prstGeom>
          <a:noFill/>
        </p:spPr>
      </p:pic>
      <p:pic>
        <p:nvPicPr>
          <p:cNvPr id="37894" name="Picture 6" descr="http://www.maam.ru/upload/blogs/detsad-100961-1410865501.jpg"/>
          <p:cNvPicPr>
            <a:picLocks noChangeAspect="1" noChangeArrowheads="1"/>
          </p:cNvPicPr>
          <p:nvPr/>
        </p:nvPicPr>
        <p:blipFill>
          <a:blip r:embed="rId6"/>
          <a:srcRect l="3704" t="4942"/>
          <a:stretch>
            <a:fillRect/>
          </a:stretch>
        </p:blipFill>
        <p:spPr bwMode="auto">
          <a:xfrm>
            <a:off x="4429124" y="3643314"/>
            <a:ext cx="3714776" cy="2748626"/>
          </a:xfrm>
          <a:prstGeom prst="rect">
            <a:avLst/>
          </a:prstGeom>
          <a:noFill/>
        </p:spPr>
      </p:pic>
      <p:pic>
        <p:nvPicPr>
          <p:cNvPr id="3" name="Sound 38 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29124" y="128899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800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ree-powerpoint-templates-download-2011-i9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-61243" y="-54300"/>
            <a:ext cx="9205243" cy="69123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42852"/>
            <a:ext cx="8686800" cy="115559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>
                <a:solidFill>
                  <a:srgbClr val="0000CC"/>
                </a:solidFill>
                <a:latin typeface="Georgia" pitchFamily="18" charset="0"/>
              </a:rPr>
              <a:t>Варежковый</a:t>
            </a:r>
            <a:r>
              <a:rPr lang="ru-RU" b="1" dirty="0">
                <a:solidFill>
                  <a:srgbClr val="0000CC"/>
                </a:solidFill>
                <a:latin typeface="Georgia" pitchFamily="18" charset="0"/>
              </a:rPr>
              <a:t> Театр и </a:t>
            </a:r>
            <a:br>
              <a:rPr lang="ru-RU" b="1" dirty="0">
                <a:solidFill>
                  <a:srgbClr val="0000CC"/>
                </a:solidFill>
                <a:latin typeface="Georgia" pitchFamily="18" charset="0"/>
              </a:rPr>
            </a:br>
            <a:r>
              <a:rPr lang="ru-RU" b="1" dirty="0">
                <a:solidFill>
                  <a:srgbClr val="0000CC"/>
                </a:solidFill>
                <a:latin typeface="Georgia" pitchFamily="18" charset="0"/>
              </a:rPr>
              <a:t>театр на перчатке</a:t>
            </a:r>
            <a:endParaRPr lang="ru-RU" dirty="0"/>
          </a:p>
        </p:txBody>
      </p:sp>
      <p:pic>
        <p:nvPicPr>
          <p:cNvPr id="39940" name="Picture 4" descr="http://www.maam.ru/upload/blogs/1278db31eab72505bcc0ef43d4253067.jp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4357694"/>
            <a:ext cx="3071834" cy="2063323"/>
          </a:xfrm>
          <a:prstGeom prst="rect">
            <a:avLst/>
          </a:prstGeom>
          <a:noFill/>
        </p:spPr>
      </p:pic>
      <p:pic>
        <p:nvPicPr>
          <p:cNvPr id="39944" name="Picture 8" descr="http://rastishka.by/wp-content/uploads/2016/02/dom_teatr2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57950" y="4500570"/>
            <a:ext cx="2500331" cy="208843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00034" y="1214423"/>
            <a:ext cx="828680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200" b="1" dirty="0">
                <a:solidFill>
                  <a:srgbClr val="002060"/>
                </a:solidFill>
                <a:latin typeface="Georgia" pitchFamily="18" charset="0"/>
              </a:rPr>
              <a:t>Оказывает потрясающее терапевтическое воздействие: помогает бороться с нарушениями речи, неврозами;</a:t>
            </a:r>
          </a:p>
          <a:p>
            <a:pPr>
              <a:buFont typeface="Wingdings" pitchFamily="2" charset="2"/>
              <a:buChar char="v"/>
            </a:pPr>
            <a:r>
              <a:rPr lang="ru-RU" sz="2200" b="1" dirty="0">
                <a:solidFill>
                  <a:srgbClr val="002060"/>
                </a:solidFill>
                <a:latin typeface="Georgia" pitchFamily="18" charset="0"/>
              </a:rPr>
              <a:t>Помогает справиться с переживаниями, страхами;</a:t>
            </a:r>
          </a:p>
          <a:p>
            <a:pPr>
              <a:buFont typeface="Wingdings" pitchFamily="2" charset="2"/>
              <a:buChar char="v"/>
            </a:pPr>
            <a:r>
              <a:rPr lang="ru-RU" sz="2200" b="1" dirty="0">
                <a:solidFill>
                  <a:srgbClr val="002060"/>
                </a:solidFill>
                <a:latin typeface="Georgia" pitchFamily="18" charset="0"/>
              </a:rPr>
              <a:t>Перчаточная кукла передает весь спектр эмоций, которые испытывают дети.</a:t>
            </a:r>
          </a:p>
        </p:txBody>
      </p:sp>
      <p:pic>
        <p:nvPicPr>
          <p:cNvPr id="9" name="Объект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430" y="4000504"/>
            <a:ext cx="2500900" cy="2702585"/>
          </a:xfrm>
          <a:prstGeom prst="rect">
            <a:avLst/>
          </a:prstGeom>
          <a:ln w="5715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Sound 3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20072" y="315358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10000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ree-powerpoint-templates-download-2011-i9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-61243" y="-54300"/>
            <a:ext cx="9205243" cy="69123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332656"/>
            <a:ext cx="8686800" cy="96579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АКТУАЛЬНОСТЬ ВЫБРАННОГО НАПРАВЛЕНИЯ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01752" y="1071546"/>
            <a:ext cx="8342214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соответствии с целевыми ориентирами, которые обозначены во ФГОС ДО </a:t>
            </a:r>
          </a:p>
          <a:p>
            <a:pPr algn="just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«Ребенок на этапе завершения дошкольного образования должен обладать развитым воображением, проявлять инициативу и самостоятельность в разных видах деятельности, активно взаимодействовать со взрослыми и сверстниками».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	Все эти личностные характеристики особенно ярко развиваются в театрализованной деятельности.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Театрализованная деятельность в детском саду – это прекрасная возможность раскрытия творческого потенциала ребенка, воспитание всестороннего развития личности. </a:t>
            </a:r>
          </a:p>
          <a:p>
            <a:pPr algn="just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/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театре ребенок раскрывает все свои возможности, он чувствует себя не самим собой, а тем героем, которого играет. Поэтому у него пропадает стеснительность, скованность движений, исчезают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имеющиеся комплексы.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37375" y="2835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983653"/>
      </p:ext>
    </p:extLst>
  </p:cSld>
  <p:clrMapOvr>
    <a:masterClrMapping/>
  </p:clrMapOvr>
  <p:transition advClick="0" advTm="9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04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ree-powerpoint-templates-download-2011-i9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-54300"/>
            <a:ext cx="9205243" cy="69123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00CC"/>
                </a:solidFill>
                <a:latin typeface="Georgia" pitchFamily="18" charset="0"/>
              </a:rPr>
              <a:t>Театр кукол </a:t>
            </a:r>
            <a:r>
              <a:rPr lang="ru-RU" b="1" dirty="0" err="1">
                <a:solidFill>
                  <a:srgbClr val="0000CC"/>
                </a:solidFill>
                <a:latin typeface="Georgia" pitchFamily="18" charset="0"/>
              </a:rPr>
              <a:t>Би-ба-бо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1285860"/>
            <a:ext cx="885828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v"/>
            </a:pPr>
            <a:r>
              <a:rPr lang="ru-RU" sz="2200" b="1" dirty="0">
                <a:solidFill>
                  <a:srgbClr val="002060"/>
                </a:solidFill>
                <a:latin typeface="Georgia" pitchFamily="18" charset="0"/>
              </a:rPr>
              <a:t>Посредством куклы, одетой на руку, дети говорят о своих переживаниях, тревогах и радостях, поскольку полностью отождествляют себя (свою руку) с куклой</a:t>
            </a:r>
            <a:r>
              <a:rPr lang="ru-RU" sz="2200" b="1" dirty="0" smtClean="0">
                <a:solidFill>
                  <a:srgbClr val="002060"/>
                </a:solidFill>
                <a:latin typeface="Georgia" pitchFamily="18" charset="0"/>
              </a:rPr>
              <a:t>.</a:t>
            </a:r>
          </a:p>
          <a:p>
            <a:pPr algn="ctr"/>
            <a:r>
              <a:rPr lang="ru-RU" sz="2400" b="1" dirty="0" smtClean="0">
                <a:solidFill>
                  <a:srgbClr val="000000"/>
                </a:solidFill>
                <a:latin typeface="Georgia" pitchFamily="18" charset="0"/>
              </a:rPr>
              <a:t> </a:t>
            </a:r>
            <a:r>
              <a:rPr lang="ru-RU" sz="2000" b="1" dirty="0">
                <a:solidFill>
                  <a:srgbClr val="800000"/>
                </a:solidFill>
                <a:latin typeface="Georgia" pitchFamily="18" charset="0"/>
              </a:rPr>
              <a:t>Поэтому именно эти куклы часто используют в своей работе логопеды, психологи и педагоги!</a:t>
            </a:r>
            <a:endParaRPr lang="ru-RU" sz="2000" dirty="0">
              <a:solidFill>
                <a:srgbClr val="800000"/>
              </a:solidFill>
            </a:endParaRPr>
          </a:p>
        </p:txBody>
      </p:sp>
      <p:pic>
        <p:nvPicPr>
          <p:cNvPr id="44035" name="Picture 3" descr="F:\ТЕМАТИЧЕСКИЙ КОНТРОЛЬ\театрализованная деятельность\для театрализованной деятельности контроль\ДУЗ 37 Фото - Театрализация\P10404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3643314"/>
            <a:ext cx="4392121" cy="2643206"/>
          </a:xfrm>
          <a:prstGeom prst="rect">
            <a:avLst/>
          </a:prstGeom>
          <a:noFill/>
        </p:spPr>
      </p:pic>
      <p:pic>
        <p:nvPicPr>
          <p:cNvPr id="2" name="Sound 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24340" y="290785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9000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ree-powerpoint-templates-download-2011-i9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" y="0"/>
            <a:ext cx="9144000" cy="6866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itchFamily="18" charset="0"/>
                <a:cs typeface="Times New Roman" pitchFamily="18" charset="0"/>
              </a:rPr>
              <a:t>Театр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ТЕНЕЙ или  Игры с тенью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http://img.tyt.by/n/shukaylo/01/10/027_teatr_tenei_shuk_tutby_phsl_20140416_2467.jpg"/>
          <p:cNvPicPr>
            <a:picLocks noChangeAspect="1" noChangeArrowheads="1"/>
          </p:cNvPicPr>
          <p:nvPr/>
        </p:nvPicPr>
        <p:blipFill>
          <a:blip r:embed="rId5" cstate="print"/>
          <a:srcRect r="24444" b="-1"/>
          <a:stretch>
            <a:fillRect/>
          </a:stretch>
        </p:blipFill>
        <p:spPr bwMode="auto">
          <a:xfrm>
            <a:off x="5929322" y="3214686"/>
            <a:ext cx="2833708" cy="2500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4" name="Picture 4" descr="http://www.event-er.ru/i/children/theatre/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3071810"/>
            <a:ext cx="2901452" cy="2357430"/>
          </a:xfrm>
          <a:prstGeom prst="ellipse">
            <a:avLst/>
          </a:prstGeom>
          <a:ln w="190500" cap="rnd">
            <a:solidFill>
              <a:schemeClr val="accent1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46" name="Picture 6" descr="http://1.bp.blogspot.com/-bZsa_l5rPvA/Tzi2aNyldZI/AAAAAAAADbk/jNXrKHxRhVE/s1600/PA060006.JPG"/>
          <p:cNvPicPr>
            <a:picLocks noChangeAspect="1" noChangeArrowheads="1"/>
          </p:cNvPicPr>
          <p:nvPr/>
        </p:nvPicPr>
        <p:blipFill>
          <a:blip r:embed="rId7" cstate="print"/>
          <a:srcRect r="4000" b="8000"/>
          <a:stretch>
            <a:fillRect/>
          </a:stretch>
        </p:blipFill>
        <p:spPr bwMode="auto">
          <a:xfrm>
            <a:off x="3214678" y="4857760"/>
            <a:ext cx="2286015" cy="16430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42844" y="1214423"/>
            <a:ext cx="871543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  <a:latin typeface="Georgia" pitchFamily="18" charset="0"/>
              </a:rPr>
              <a:t>Стимулируют фантазию;</a:t>
            </a:r>
          </a:p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  <a:latin typeface="Georgia" pitchFamily="18" charset="0"/>
              </a:rPr>
              <a:t>Развивают воображение, ловкость рук путем складывания пальцев определенным образом;</a:t>
            </a:r>
          </a:p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  <a:latin typeface="Georgia" pitchFamily="18" charset="0"/>
              </a:rPr>
              <a:t>Способствуют развитию абстрактного мышления;</a:t>
            </a:r>
          </a:p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  <a:latin typeface="Georgia" pitchFamily="18" charset="0"/>
              </a:rPr>
              <a:t>Развивают  умение использовать и понимать символы.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Sound 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49858" y="347278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9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ree-powerpoint-templates-download-2011-i9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-61243" y="-54300"/>
            <a:ext cx="9205243" cy="69123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0"/>
            <a:ext cx="8686800" cy="1298448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Ни один другой вид театрализованной деятельности  так не способствует развитию артистизма, выразительности движений и речи, как игра-драматизация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57" name="Picture 1" descr="F:\ТЕМАТИЧЕСКИЙ КОНТРОЛЬ\театрализованная деятельность\для театрализованной деятельности контроль\ДУЗ 37 Фото - Театрализация\Изображение 2.jpg"/>
          <p:cNvPicPr>
            <a:picLocks noChangeAspect="1" noChangeArrowheads="1"/>
          </p:cNvPicPr>
          <p:nvPr/>
        </p:nvPicPr>
        <p:blipFill>
          <a:blip r:embed="rId5"/>
          <a:srcRect t="1526" r="2614" b="2343"/>
          <a:stretch>
            <a:fillRect/>
          </a:stretch>
        </p:blipFill>
        <p:spPr bwMode="auto">
          <a:xfrm>
            <a:off x="285720" y="1500174"/>
            <a:ext cx="4357718" cy="4071966"/>
          </a:xfrm>
          <a:prstGeom prst="rect">
            <a:avLst/>
          </a:prstGeom>
          <a:noFill/>
        </p:spPr>
      </p:pic>
      <p:pic>
        <p:nvPicPr>
          <p:cNvPr id="45058" name="Picture 2" descr="F:\ТЕМАТИЧЕСКИЙ КОНТРОЛЬ\театрализованная деятельность\для театрализованной деятельности контроль\фото -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1500174"/>
            <a:ext cx="4000528" cy="4071966"/>
          </a:xfrm>
          <a:prstGeom prst="rect">
            <a:avLst/>
          </a:prstGeom>
          <a:noFill/>
        </p:spPr>
      </p:pic>
      <p:pic>
        <p:nvPicPr>
          <p:cNvPr id="4" name="Sound 4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42449" y="135274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6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3000"/>
                                        <p:tgtEl>
                                          <p:spTgt spid="45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7" dur="3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ree-powerpoint-templates-download-2011-i9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-61243" y="-54300"/>
            <a:ext cx="9205243" cy="69123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11858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>
                <a:solidFill>
                  <a:srgbClr val="0070C0"/>
                </a:solidFill>
                <a:latin typeface="Georgia" pitchFamily="18" charset="0"/>
              </a:rPr>
              <a:t>Игра-драматизация</a:t>
            </a:r>
            <a:br>
              <a:rPr lang="ru-RU" sz="4800" b="1" dirty="0">
                <a:solidFill>
                  <a:srgbClr val="0070C0"/>
                </a:solidFill>
                <a:latin typeface="Georgia" pitchFamily="18" charset="0"/>
              </a:rPr>
            </a:br>
            <a:r>
              <a:rPr lang="ru-RU" sz="2700" b="1" dirty="0">
                <a:solidFill>
                  <a:srgbClr val="7030A0"/>
                </a:solidFill>
                <a:latin typeface="Georgia" pitchFamily="18" charset="0"/>
              </a:rPr>
              <a:t>Самый «разговорный»</a:t>
            </a:r>
            <a:br>
              <a:rPr lang="ru-RU" sz="2700" b="1" dirty="0">
                <a:solidFill>
                  <a:srgbClr val="7030A0"/>
                </a:solidFill>
                <a:latin typeface="Georgia" pitchFamily="18" charset="0"/>
              </a:rPr>
            </a:br>
            <a:r>
              <a:rPr lang="ru-RU" sz="2700" b="1" dirty="0">
                <a:solidFill>
                  <a:srgbClr val="7030A0"/>
                </a:solidFill>
                <a:latin typeface="Georgia" pitchFamily="18" charset="0"/>
              </a:rPr>
              <a:t>вид театрализованной деятельности</a:t>
            </a:r>
            <a:endParaRPr lang="ru-RU" sz="2700" b="1" dirty="0">
              <a:solidFill>
                <a:srgbClr val="7030A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1785926"/>
            <a:ext cx="8786874" cy="2834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ru-RU" sz="2000" b="1" dirty="0">
                <a:solidFill>
                  <a:srgbClr val="002060"/>
                </a:solidFill>
                <a:latin typeface="Georgia" pitchFamily="18" charset="0"/>
              </a:rPr>
              <a:t>Оказывает целос</a:t>
            </a:r>
            <a:r>
              <a:rPr lang="ru-RU" sz="2200" b="1" dirty="0">
                <a:solidFill>
                  <a:srgbClr val="002060"/>
                </a:solidFill>
                <a:latin typeface="Georgia" pitchFamily="18" charset="0"/>
              </a:rPr>
              <a:t>тное воздействие на личность ребенка: его раскрепощение, самостоятельное творчество, развитие ведущих психических процессов;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ru-RU" sz="2200" b="1" dirty="0">
                <a:solidFill>
                  <a:srgbClr val="002060"/>
                </a:solidFill>
                <a:latin typeface="Georgia" pitchFamily="18" charset="0"/>
              </a:rPr>
              <a:t>Способствует самопознанию и самовыражению личности;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ru-RU" sz="2200" b="1" dirty="0">
                <a:solidFill>
                  <a:srgbClr val="002060"/>
                </a:solidFill>
                <a:latin typeface="Georgia" pitchFamily="18" charset="0"/>
              </a:rPr>
              <a:t>Создает условия для социализации, усиливая адаптационные способности, корректирует коммуникативные качества, помогает осознанию чувства удовлетворения, радости, успешности.</a:t>
            </a:r>
          </a:p>
        </p:txBody>
      </p:sp>
      <p:pic>
        <p:nvPicPr>
          <p:cNvPr id="38913" name="Picture 1" descr="F:\ТЕМАТИЧЕСКИЙ КОНТРОЛЬ\театрализованная деятельность\для театрализованной деятельности контроль\ДУЗ 37 Фото - Театрализация\DSCN26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643446"/>
            <a:ext cx="3000396" cy="2089562"/>
          </a:xfrm>
          <a:prstGeom prst="rect">
            <a:avLst/>
          </a:prstGeom>
          <a:noFill/>
        </p:spPr>
      </p:pic>
      <p:pic>
        <p:nvPicPr>
          <p:cNvPr id="38914" name="Picture 2" descr="F:\ТЕМАТИЧЕСКИЙ КОНТРОЛЬ\театрализованная деятельность\для театрализованной деятельности контроль\ДУЗ 37 Фото - Театрализация\P103042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00100" y="4643446"/>
            <a:ext cx="2928958" cy="2047571"/>
          </a:xfrm>
          <a:prstGeom prst="rect">
            <a:avLst/>
          </a:prstGeom>
          <a:noFill/>
        </p:spPr>
      </p:pic>
      <p:pic>
        <p:nvPicPr>
          <p:cNvPr id="4" name="Sound 4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40734" y="299695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16000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9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9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8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ree-powerpoint-templates-download-2011-i9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-61243" y="-54300"/>
            <a:ext cx="9205243" cy="69123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Мониторинг педагогического обследования детей по 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«Формированию артистических способностей у дошкольников»</a:t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представленный  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виде 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диаграммы за два года показал, что: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357158" y="3786190"/>
            <a:ext cx="8634442" cy="2857520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конец 2016 учебного года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показатель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сформированности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артистических способностей у  детей участвующих в педагогическом обследовании  увеличился на 20%. При 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выполнении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творческих заданий эта категория  детей проявляла инициативу,  самостоятельность,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креативность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показала 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высокое качество выполненной работы.</a:t>
            </a:r>
          </a:p>
          <a:p>
            <a:pPr algn="just">
              <a:buNone/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13% уменьшилось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количество детей испытывающих 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трудности в создании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образов. Эта категория детей </a:t>
            </a:r>
            <a:r>
              <a:rPr lang="en-US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помощью воспитателя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обыгрывала 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драматическую ситуацию в определенной последовательности и по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образцу, 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мало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проявляла 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самостоятельность и творчество в создании выразительных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образов.  Показала 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удовлетворительное качество выполненной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работы.</a:t>
            </a:r>
          </a:p>
          <a:p>
            <a:pPr algn="just">
              <a:buNone/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7% уменьшился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показатель не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сформированности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артистических способностей у детей. Эта категория детей затруднялась даже с 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помощью воспитателя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образцу создать оригинальный образ, не проявляла самостоятельности 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творчество при выполнении заданий.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Показала 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низкое качество выполненной работы.</a:t>
            </a:r>
          </a:p>
          <a:p>
            <a:endParaRPr lang="ru-RU" sz="1400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1357290" y="1428736"/>
          <a:ext cx="6500858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4" name="Sound 4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76056" y="120729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70" decel="100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70" decel="100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70" decel="100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770" decel="100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1" dur="77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Graphic spid="7" grpId="0">
        <p:bldAsOne/>
      </p:bldGraphic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ree-powerpoint-templates-download-2011-i9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-61243" y="-54300"/>
            <a:ext cx="9205243" cy="69123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42852"/>
            <a:ext cx="8686800" cy="1485948"/>
          </a:xfrm>
          <a:effectLst/>
        </p:spPr>
        <p:txBody>
          <a:bodyPr>
            <a:normAutofit/>
          </a:bodyPr>
          <a:lstStyle/>
          <a:p>
            <a:pPr algn="ctr"/>
            <a:r>
              <a:rPr lang="ru-RU" sz="2800" b="1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опыт показывает,</a:t>
            </a:r>
            <a:br>
              <a:rPr lang="ru-RU" sz="2800" b="1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ea typeface="Times New Roman" pitchFamily="18" charset="0"/>
                <a:cs typeface="Tahoma" pitchFamily="34" charset="0"/>
              </a:rPr>
              <a:t>что такое построение образовательного процесса по театрализованной деятельности позволило  добиться: </a:t>
            </a:r>
            <a:endParaRPr lang="ru-RU" sz="2800" b="1" cap="none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1720841"/>
            <a:ext cx="8929718" cy="3708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Стабильности эмоционального благополучия каждого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ребенка;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Повышения уровня речевого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музыкального развития дошкольников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Повышения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результативности в усвоении практического материала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уровня развития творческих способностей детей;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Стабильности физической и умственной работоспособности.</a:t>
            </a:r>
          </a:p>
          <a:p>
            <a:pPr>
              <a:defRPr/>
            </a:pPr>
            <a:endParaRPr lang="ru-RU" sz="1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ound 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47972" y="198884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1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3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4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5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ree-powerpoint-templates-download-2011-i9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-54300"/>
            <a:ext cx="9205243" cy="69123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Формы работы с родителями</a:t>
            </a:r>
          </a:p>
        </p:txBody>
      </p:sp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357158" y="1214423"/>
            <a:ext cx="8358246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16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Беседы – консультации (о способах совместного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преодоления трудностей для  достижения успеха и  развития  творческих способностей детей)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Анкетирование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Дни открытых дверей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Выставки (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фото выставки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выставки детских работ, выставки рисунков)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Совместные творческие вечера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Творческие мастерские (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изготовление костюмов, декораций, атрибутов, афиш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еатральные праздники с участием родителей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60417" name="Picture 1" descr="D:\Admin\Desktop\фото работа с родителями\P1040920.JPG"/>
          <p:cNvPicPr>
            <a:picLocks noChangeAspect="1" noChangeArrowheads="1"/>
          </p:cNvPicPr>
          <p:nvPr/>
        </p:nvPicPr>
        <p:blipFill>
          <a:blip r:embed="rId5" cstate="print"/>
          <a:srcRect r="3226"/>
          <a:stretch>
            <a:fillRect/>
          </a:stretch>
        </p:blipFill>
        <p:spPr bwMode="auto">
          <a:xfrm>
            <a:off x="6072197" y="3571876"/>
            <a:ext cx="2857521" cy="3095647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</p:pic>
      <p:pic>
        <p:nvPicPr>
          <p:cNvPr id="60418" name="Picture 2" descr="D:\Admin\Desktop\ФОТО НА ДИСК 2015 - 2016Г\фото родсобран\108_PANA\P1080412.JPG"/>
          <p:cNvPicPr>
            <a:picLocks noChangeAspect="1" noChangeArrowheads="1"/>
          </p:cNvPicPr>
          <p:nvPr/>
        </p:nvPicPr>
        <p:blipFill>
          <a:blip r:embed="rId6" cstate="print"/>
          <a:srcRect t="14185" r="-1"/>
          <a:stretch>
            <a:fillRect/>
          </a:stretch>
        </p:blipFill>
        <p:spPr bwMode="auto">
          <a:xfrm>
            <a:off x="2143108" y="4500570"/>
            <a:ext cx="3357586" cy="2160976"/>
          </a:xfrm>
          <a:prstGeom prst="snip2DiagRect">
            <a:avLst/>
          </a:prstGeom>
          <a:noFill/>
          <a:ln w="76200">
            <a:solidFill>
              <a:srgbClr val="FFC000"/>
            </a:solidFill>
          </a:ln>
        </p:spPr>
      </p:pic>
      <p:pic>
        <p:nvPicPr>
          <p:cNvPr id="2" name="Sound 4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18038" y="13890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1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7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70" decel="100000"/>
                                        <p:tgtEl>
                                          <p:spTgt spid="47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770" decel="100000"/>
                                        <p:tgtEl>
                                          <p:spTgt spid="47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7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47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7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47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7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0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70" decel="100000"/>
                                        <p:tgtEl>
                                          <p:spTgt spid="47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770" decel="100000"/>
                                        <p:tgtEl>
                                          <p:spTgt spid="47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7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5" dur="770" fill="hold"/>
                                        <p:tgtEl>
                                          <p:spTgt spid="47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7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7" dur="770" fill="hold"/>
                                        <p:tgtEl>
                                          <p:spTgt spid="47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7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1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1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71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70" decel="100000"/>
                                        <p:tgtEl>
                                          <p:spTgt spid="471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770" decel="100000"/>
                                        <p:tgtEl>
                                          <p:spTgt spid="471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71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9" dur="770" fill="hold"/>
                                        <p:tgtEl>
                                          <p:spTgt spid="471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71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1" dur="770" fill="hold"/>
                                        <p:tgtEl>
                                          <p:spTgt spid="471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71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3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70" decel="100000"/>
                                        <p:tgtEl>
                                          <p:spTgt spid="471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770" decel="100000"/>
                                        <p:tgtEl>
                                          <p:spTgt spid="471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71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8" dur="770" fill="hold"/>
                                        <p:tgtEl>
                                          <p:spTgt spid="471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71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0" dur="770" fill="hold"/>
                                        <p:tgtEl>
                                          <p:spTgt spid="471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71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4" dur="20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7" dur="2000"/>
                                        <p:tgtEl>
                                          <p:spTgt spid="60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ree-powerpoint-templates-download-2011-i9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-61243" y="-54300"/>
            <a:ext cx="9205243" cy="691230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42875" y="457200"/>
            <a:ext cx="9001125" cy="1614488"/>
          </a:xfrm>
          <a:prstGeom prst="ribbon2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ВЗАИМОДЕЙСТВИЕ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С СОЦИУМОМ</a:t>
            </a:r>
            <a:endParaRPr lang="ru-RU" dirty="0"/>
          </a:p>
        </p:txBody>
      </p:sp>
      <p:sp>
        <p:nvSpPr>
          <p:cNvPr id="9" name="Стрелка вниз 8"/>
          <p:cNvSpPr/>
          <p:nvPr/>
        </p:nvSpPr>
        <p:spPr>
          <a:xfrm>
            <a:off x="4500562" y="1928802"/>
            <a:ext cx="142876" cy="3684903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6" y="3429000"/>
            <a:ext cx="2016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6" y="4643446"/>
            <a:ext cx="2016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Стрелка вправо 11"/>
          <p:cNvSpPr/>
          <p:nvPr/>
        </p:nvSpPr>
        <p:spPr>
          <a:xfrm>
            <a:off x="4572000" y="2857496"/>
            <a:ext cx="169545" cy="134620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4572000" y="4071942"/>
            <a:ext cx="169545" cy="134620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857356" y="2571744"/>
            <a:ext cx="2531115" cy="1571636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УЧАСТИЕ</a:t>
            </a:r>
            <a:r>
              <a:rPr kumimoji="0" lang="ru-RU" sz="105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В ГОРОДСКОМ</a:t>
            </a:r>
          </a:p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ФЕСТИВАЛЬ </a:t>
            </a:r>
          </a:p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«ВЕСЁЛЫЕ НОТКИ» </a:t>
            </a:r>
          </a:p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ru-RU" sz="1050" b="1" i="0" u="none" strike="noStrike" kern="0" cap="none" spc="0" normalizeH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ru-RU" sz="1050" b="1" kern="0" dirty="0" smtClean="0">
                <a:solidFill>
                  <a:sysClr val="windowText" lastClr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ЗОНАЛЬНЫХ  СОРЕВНОВАНИЯХ</a:t>
            </a:r>
            <a:endParaRPr kumimoji="0" lang="ru-RU" sz="1050" b="1" i="0" u="none" strike="noStrike" kern="0" cap="none" spc="0" normalizeH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«ВЕСЁЛЫЕ СТАРТЫ» </a:t>
            </a:r>
            <a:endParaRPr kumimoji="0" lang="ru-RU" sz="105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357422" y="4286256"/>
            <a:ext cx="2031049" cy="857256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ПОСЕЩЕНИЕ</a:t>
            </a:r>
            <a:r>
              <a:rPr kumimoji="0" lang="ru-RU" sz="11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ТЕАТРАЛЬНО – ХОРЕОГРАФИЧЕСКИЕ  СТУДИЙ</a:t>
            </a:r>
            <a:endParaRPr kumimoji="0" lang="ru-RU" sz="11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786314" y="2285992"/>
            <a:ext cx="3357586" cy="1285884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УЧАСТИЕ</a:t>
            </a:r>
            <a:r>
              <a:rPr kumimoji="0" lang="ru-RU" sz="11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В  ГОРОДСКИХ И РЕСПУБЛИКАНСКИХ  ТВОРЧЕСКИХ КОНКУРСАС:</a:t>
            </a:r>
          </a:p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ru-RU" sz="1100" b="1" kern="0" baseline="0" dirty="0" smtClean="0">
                <a:solidFill>
                  <a:sysClr val="windowText" lastClr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«СОЗВЕЗДИЕ ТАЛАНТЛИВЫХ ДОШКОЛЯТ»</a:t>
            </a:r>
          </a:p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ru-RU" sz="1100" b="1" kern="0" dirty="0" smtClean="0">
                <a:solidFill>
                  <a:sysClr val="windowText" lastClr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«ГАРМОНИЯ ДВИЖЕНИЯ»</a:t>
            </a:r>
            <a:endParaRPr lang="ru-RU" sz="1100" b="1" kern="0" baseline="0" dirty="0" smtClean="0">
              <a:solidFill>
                <a:sysClr val="windowText" lastClr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786314" y="3786190"/>
            <a:ext cx="1816735" cy="71691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ПОСЕЩЕНИЕ</a:t>
            </a:r>
          </a:p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БИБЛИОТЕК</a:t>
            </a:r>
            <a:endParaRPr kumimoji="0" lang="ru-RU" sz="11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643306" y="5643578"/>
            <a:ext cx="1816735" cy="71691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ПОСЕЩЕНИЕ</a:t>
            </a:r>
            <a:r>
              <a:rPr kumimoji="0" lang="ru-RU" sz="11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ТЕАТРОВ</a:t>
            </a:r>
            <a:endParaRPr kumimoji="0" lang="ru-RU" sz="11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3" name="Sound 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69855" y="181888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10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14" grpId="0" animBg="1"/>
      <p:bldP spid="15" grpId="0" animBg="1"/>
      <p:bldP spid="16" grpId="0" animBg="1"/>
      <p:bldP spid="17" grpId="0" animBg="1"/>
      <p:bldP spid="2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ree-powerpoint-templates-download-2011-i9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-61243" y="-54300"/>
            <a:ext cx="9205243" cy="6912300"/>
          </a:xfrm>
          <a:prstGeom prst="rect">
            <a:avLst/>
          </a:prstGeom>
        </p:spPr>
      </p:pic>
      <p:sp>
        <p:nvSpPr>
          <p:cNvPr id="78849" name="Rectangle 1"/>
          <p:cNvSpPr>
            <a:spLocks noChangeArrowheads="1"/>
          </p:cNvSpPr>
          <p:nvPr/>
        </p:nvSpPr>
        <p:spPr bwMode="auto">
          <a:xfrm>
            <a:off x="0" y="323165"/>
            <a:ext cx="9144000" cy="643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УЧЕБНО-МЕТОДИЧЕСКОЕ 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ОБЕСПЕЧЕНИЕ </a:t>
            </a:r>
            <a:endParaRPr lang="ru-RU" sz="28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v"/>
            </a:pP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Разработана</a:t>
            </a:r>
            <a:r>
              <a:rPr kumimoji="0" lang="ru-RU" sz="1600" b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бразовательная программа дополнительного образования 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художественно-эстетической направленности, в содержание которой входит Рабочая программа дополнительного образования по театрализованной деятельности «Мир театра»;</a:t>
            </a:r>
          </a:p>
          <a:p>
            <a:pPr marL="0" lvl="1" algn="just">
              <a:buFont typeface="Wingdings" pitchFamily="2" charset="2"/>
              <a:buChar char="v"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Ведётся кружковая работа по развитию творческих способностей здоровых детей и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коррекционно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развивающая работа с  детьми с ограниченными возможностями здоровья способствующая раскрытию и реализации творческих  способностей ребёнка в различных сферах средствами театральной деятельности.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 2-ом корпусе ДОУ о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рганизована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театральная студия «Мир театра».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Творческой группой ДОУ разработаны: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Положение о театральной</a:t>
            </a:r>
            <a:r>
              <a:rPr kumimoji="0" lang="ru-RU" sz="1600" b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студии «Мир театра».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Картотека: театрализованных и  музыкально – ритмических игр;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Картотека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логоритмических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фонопедических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игр и упражнений;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Картотека динамических и пластических этюдов;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Картотека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психогимнастических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упражнений.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Фонотека  художественно – литературных произведений.</a:t>
            </a:r>
            <a:endParaRPr kumimoji="0" lang="ru-RU" sz="1600" b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Различные виды театров.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Сценарии </a:t>
            </a:r>
            <a:r>
              <a:rPr kumimoji="0" lang="ru-RU" sz="1600" b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досугов и 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праздников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400" b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Планируется создание библиотеки познавательной литературы по знакомству детей с миром театра, с целью </a:t>
            </a:r>
            <a:r>
              <a:rPr kumimoji="0" lang="ru-RU" sz="1600" b="1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повышения 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эффективности работы по приобщению старших дошкольников к книге через взаимодействие всех участников образовательного процесса: педагогов, работников библиотеки</a:t>
            </a:r>
            <a:r>
              <a:rPr lang="ru-RU" sz="1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детей и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родителей.</a:t>
            </a:r>
            <a:endParaRPr kumimoji="0" lang="ru-RU" sz="1600" b="1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Sound 4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4288" y="34018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17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88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88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88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88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88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88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88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88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88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88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88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88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788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88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88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88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788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88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88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88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788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88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88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88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788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88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88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88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788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88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88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88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788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88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88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88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788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88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7" presetClass="entr" presetSubtype="0" fill="hold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884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884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7884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884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7" presetClass="entr" presetSubtype="0" fill="hold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7884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884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decel="100000" fill="hold"/>
                                        <p:tgtEl>
                                          <p:spTgt spid="7884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884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7" presetClass="entr" presetSubtype="0" fill="hold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7884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884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decel="100000" fill="hold"/>
                                        <p:tgtEl>
                                          <p:spTgt spid="7884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884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7" presetClass="entr" presetSubtype="0" fill="hold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7884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884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900" decel="100000" fill="hold"/>
                                        <p:tgtEl>
                                          <p:spTgt spid="7884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884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7" presetClass="entr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7884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884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decel="100000" fill="hold"/>
                                        <p:tgtEl>
                                          <p:spTgt spid="7884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884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ree-powerpoint-templates-download-2011-i9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61243" y="-54300"/>
            <a:ext cx="9205243" cy="6912300"/>
          </a:xfrm>
          <a:prstGeom prst="rect">
            <a:avLst/>
          </a:prstGeom>
        </p:spPr>
      </p:pic>
      <p:pic>
        <p:nvPicPr>
          <p:cNvPr id="61443" name="Picture 3" descr="D:\Admin\Desktop\ФОТО 2016Г\108_PANA\P10807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071546"/>
            <a:ext cx="3857652" cy="2286016"/>
          </a:xfrm>
          <a:prstGeom prst="rect">
            <a:avLst/>
          </a:prstGeom>
          <a:noFill/>
        </p:spPr>
      </p:pic>
      <p:pic>
        <p:nvPicPr>
          <p:cNvPr id="61444" name="Picture 4" descr="D:\Admin\Desktop\ФОТО 2016Г\108_PANA\P10807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571876"/>
            <a:ext cx="3929090" cy="2786082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14348" y="500042"/>
            <a:ext cx="3214710" cy="500066"/>
          </a:xfrm>
        </p:spPr>
        <p:txBody>
          <a:bodyPr>
            <a:noAutofit/>
          </a:bodyPr>
          <a:lstStyle/>
          <a:p>
            <a:pPr algn="ctr"/>
            <a:r>
              <a:rPr lang="ru-RU" sz="1800" b="1" cap="none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МЕТОДИЧЕСКАЯ ЛИТЕРАТУРА И ПОСОБИЯ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857752" y="571480"/>
            <a:ext cx="4109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ХУДОЖЕСТВЕННАЯ ЛИТЕРАТУРА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61445" name="Picture 5" descr="D:\Admin\Desktop\ФОТО 2016Г\108_PANA\P10807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1071546"/>
            <a:ext cx="3786214" cy="2357454"/>
          </a:xfrm>
          <a:prstGeom prst="rect">
            <a:avLst/>
          </a:prstGeom>
          <a:noFill/>
        </p:spPr>
      </p:pic>
      <p:pic>
        <p:nvPicPr>
          <p:cNvPr id="61446" name="Picture 6" descr="D:\Admin\Desktop\ФОТО 2016Г\108_PANA\P10807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3571876"/>
            <a:ext cx="3857652" cy="278608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free-powerpoint-templates-download-2011-i9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-61243" y="-54300"/>
            <a:ext cx="9205243" cy="69123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1752" y="214290"/>
            <a:ext cx="8686800" cy="1918566"/>
          </a:xfrm>
        </p:spPr>
        <p:txBody>
          <a:bodyPr>
            <a:normAutofit fontScale="90000"/>
          </a:bodyPr>
          <a:lstStyle/>
          <a:p>
            <a:pPr lvl="0" indent="449263" algn="ctr" fontAlgn="base">
              <a:spcAft>
                <a:spcPct val="0"/>
              </a:spcAft>
            </a:pPr>
            <a:r>
              <a:rPr lang="ru-RU" b="1" cap="none" dirty="0"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b="1" cap="none" dirty="0"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b="1" cap="none" dirty="0"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b="1" cap="none" dirty="0"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b="1" cap="none" dirty="0"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b="1" cap="none" dirty="0"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b="1" cap="none" dirty="0"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b="1" cap="none" dirty="0"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b="1" cap="none" dirty="0"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b="1" cap="none" dirty="0"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b="1" cap="none" dirty="0"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b="1" cap="none" dirty="0"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b="1" cap="none" dirty="0"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b="1" cap="none" dirty="0"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b="1" cap="none" dirty="0"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b="1" cap="none" dirty="0"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b="1" cap="none" dirty="0"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b="1" cap="none" dirty="0"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b="1" cap="none" dirty="0"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b="1" cap="none" dirty="0"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b="1" cap="none" dirty="0"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b="1" cap="none" dirty="0"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700" b="1" cap="none" dirty="0"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 </a:t>
            </a:r>
            <a:br>
              <a:rPr lang="ru-RU" sz="2700" b="1" cap="none" dirty="0"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3100" b="1" cap="none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Всестороннее развитие личности ребенка </a:t>
            </a:r>
            <a:r>
              <a:rPr lang="ru-RU" sz="3100" b="1" cap="none" dirty="0" smtClean="0"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через  театрализованную деятельность </a:t>
            </a:r>
            <a:r>
              <a:rPr lang="ru-RU" sz="3100" b="1" cap="none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посредством  двигательной активности</a:t>
            </a:r>
            <a:br>
              <a:rPr lang="ru-RU" sz="3100" b="1" cap="none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700" b="1" cap="none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2700" b="1" cap="none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700" b="1" cap="none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2700" b="1" cap="none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700" b="1" cap="none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2700" b="1" cap="none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700" b="1" cap="none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2700" b="1" cap="none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b="1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Используя двигательную активность в </a:t>
            </a:r>
            <a:r>
              <a:rPr lang="ru-RU" b="1" cap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организации театрализованной </a:t>
            </a:r>
            <a:r>
              <a:rPr lang="ru-RU" b="1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деятельности  мы решаем комплекс взаимосвязанных задач </a:t>
            </a:r>
            <a:r>
              <a:rPr lang="ru-RU" b="1" cap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образовательных областей </a:t>
            </a:r>
            <a:r>
              <a:rPr lang="ru-RU" b="1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ФГОС ДО:</a:t>
            </a:r>
            <a:r>
              <a:rPr lang="ru-RU" b="1" cap="none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cap="none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cap="none" dirty="0">
                <a:solidFill>
                  <a:srgbClr val="C00000"/>
                </a:solidFill>
                <a:effectLst/>
                <a:latin typeface="Arial Black" pitchFamily="34" charset="0"/>
                <a:cs typeface="Times New Roman" pitchFamily="18" charset="0"/>
              </a:rPr>
              <a:t> </a:t>
            </a:r>
            <a:r>
              <a:rPr lang="ru-RU" sz="2800" cap="none" dirty="0">
                <a:solidFill>
                  <a:srgbClr val="C00000"/>
                </a:solidFill>
                <a:effectLst/>
                <a:latin typeface="Arial Black" pitchFamily="34" charset="0"/>
                <a:cs typeface="Arial" pitchFamily="34" charset="0"/>
              </a:rPr>
              <a:t/>
            </a:r>
            <a:br>
              <a:rPr lang="ru-RU" sz="2800" cap="none" dirty="0">
                <a:solidFill>
                  <a:srgbClr val="C00000"/>
                </a:solidFill>
                <a:effectLst/>
                <a:latin typeface="Arial Black" pitchFamily="34" charset="0"/>
                <a:cs typeface="Arial" pitchFamily="34" charset="0"/>
              </a:rPr>
            </a:br>
            <a:r>
              <a:rPr lang="ru-RU" cap="none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cap="none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8463" y="3305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5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ree-powerpoint-templates-download-2011-i9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-61243" y="-54300"/>
            <a:ext cx="9205243" cy="69123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Georgia" pitchFamily="18" charset="0"/>
              </a:rPr>
              <a:t>Театрализованная деятельность-это…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1643050"/>
            <a:ext cx="85725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ru-RU" b="1" dirty="0">
                <a:solidFill>
                  <a:srgbClr val="0000CC"/>
                </a:solidFill>
                <a:latin typeface="Georgia" pitchFamily="18" charset="0"/>
              </a:rPr>
              <a:t>…</a:t>
            </a:r>
            <a:r>
              <a:rPr lang="ru-RU" sz="2000" b="1" dirty="0">
                <a:solidFill>
                  <a:srgbClr val="0000CC"/>
                </a:solidFill>
                <a:latin typeface="Georgia" pitchFamily="18" charset="0"/>
              </a:rPr>
              <a:t>не просто игра!</a:t>
            </a:r>
          </a:p>
          <a:p>
            <a:pPr algn="ctr">
              <a:buFontTx/>
              <a:buNone/>
            </a:pPr>
            <a:r>
              <a:rPr lang="ru-RU" sz="2000" b="1" dirty="0">
                <a:solidFill>
                  <a:srgbClr val="0000CC"/>
                </a:solidFill>
                <a:latin typeface="Georgia" pitchFamily="18" charset="0"/>
              </a:rPr>
              <a:t>   Это прекрасное средство для интенсивного развития речи детей, обогащения словаря, развития мышления, воображения, творческих способностей и двигательной активности</a:t>
            </a:r>
          </a:p>
        </p:txBody>
      </p:sp>
      <p:pic>
        <p:nvPicPr>
          <p:cNvPr id="46082" name="Picture 2" descr="F:\ТЕМАТИЧЕСКИЙ КОНТРОЛЬ\театрализованная деятельность\для театрализованной деятельности контроль\ДУЗ 37 Фото - Театрализация\P723006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85918" y="3232286"/>
            <a:ext cx="5357850" cy="3338938"/>
          </a:xfrm>
          <a:prstGeom prst="rect">
            <a:avLst/>
          </a:prstGeom>
          <a:noFill/>
        </p:spPr>
      </p:pic>
      <p:pic>
        <p:nvPicPr>
          <p:cNvPr id="5" name="Sound 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43768" y="124002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700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70" decel="100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70" decel="100000"/>
                                        <p:tgtEl>
                                          <p:spTgt spid="4608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ree-powerpoint-templates-download-2011-i9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61243" y="-54300"/>
            <a:ext cx="9205243" cy="6912300"/>
          </a:xfrm>
          <a:prstGeom prst="rect">
            <a:avLst/>
          </a:prstGeom>
        </p:spPr>
      </p:pic>
      <p:sp>
        <p:nvSpPr>
          <p:cNvPr id="4" name="Подзаголовок 3"/>
          <p:cNvSpPr>
            <a:spLocks noGrp="1"/>
          </p:cNvSpPr>
          <p:nvPr>
            <p:ph type="subTitle" idx="4294967295"/>
          </p:nvPr>
        </p:nvSpPr>
        <p:spPr>
          <a:xfrm>
            <a:off x="3786182" y="1928802"/>
            <a:ext cx="4857784" cy="178595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6000" b="1" dirty="0">
                <a:solidFill>
                  <a:srgbClr val="B043DB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  <a:p>
            <a:pPr>
              <a:buNone/>
            </a:pPr>
            <a:endParaRPr lang="ru-RU" sz="6000" dirty="0">
              <a:solidFill>
                <a:srgbClr val="00B050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6000" dirty="0">
              <a:solidFill>
                <a:srgbClr val="00B050"/>
              </a:solidFill>
              <a:latin typeface="Book Antiqua" pitchFamily="18" charset="0"/>
            </a:endParaRPr>
          </a:p>
        </p:txBody>
      </p:sp>
      <p:pic>
        <p:nvPicPr>
          <p:cNvPr id="3" name="Рисунок 2" descr="71783927_teatr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28597" y="428604"/>
            <a:ext cx="3643337" cy="5875586"/>
          </a:xfrm>
          <a:prstGeom prst="rect">
            <a:avLst/>
          </a:prstGeom>
        </p:spPr>
      </p:pic>
    </p:spTree>
  </p:cSld>
  <p:clrMapOvr>
    <a:masterClrMapping/>
  </p:clrMapOvr>
  <p:transition advClick="0" advTm="10000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70" decel="100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770" decel="100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" dur="77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file_14398922114337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524328" y="696160"/>
            <a:ext cx="1476828" cy="1292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000100" y="428603"/>
            <a:ext cx="8001056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Социально-коммуникативное </a:t>
            </a: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развитие</a:t>
            </a:r>
          </a:p>
          <a:p>
            <a:pPr algn="ctr">
              <a:buNone/>
            </a:pP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положительных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взаимоотношений между детьми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процессе совместной деятельности;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воспитание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культуры познания взрослых и детей (эмоциональные состояния, личностные качества, оценка поступков и пр.);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воспитание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 ребенка уважения к себе и  к другим,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сознательного отношения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 своей деятельности;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эмоций;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воспитание этически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ценных способов общения в соответствии с нормами и правилами жизни в обществе.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j0424008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1357298"/>
            <a:ext cx="594457" cy="812676"/>
          </a:xfrm>
          <a:prstGeom prst="rect">
            <a:avLst/>
          </a:prstGeom>
          <a:noFill/>
        </p:spPr>
      </p:pic>
      <p:pic>
        <p:nvPicPr>
          <p:cNvPr id="4" name="Picture 2" descr="j0424008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2500306"/>
            <a:ext cx="594457" cy="812676"/>
          </a:xfrm>
          <a:prstGeom prst="rect">
            <a:avLst/>
          </a:prstGeom>
          <a:noFill/>
        </p:spPr>
      </p:pic>
      <p:pic>
        <p:nvPicPr>
          <p:cNvPr id="5" name="Picture 2" descr="j0424008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4357694"/>
            <a:ext cx="594457" cy="642942"/>
          </a:xfrm>
          <a:prstGeom prst="rect">
            <a:avLst/>
          </a:prstGeom>
          <a:noFill/>
        </p:spPr>
      </p:pic>
      <p:pic>
        <p:nvPicPr>
          <p:cNvPr id="6" name="Picture 2" descr="j0424008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501008"/>
            <a:ext cx="594457" cy="812676"/>
          </a:xfrm>
          <a:prstGeom prst="rect">
            <a:avLst/>
          </a:prstGeom>
          <a:noFill/>
        </p:spPr>
      </p:pic>
      <p:pic>
        <p:nvPicPr>
          <p:cNvPr id="7" name="Picture 2" descr="j0424008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4714884"/>
            <a:ext cx="594457" cy="812676"/>
          </a:xfrm>
          <a:prstGeom prst="rect">
            <a:avLst/>
          </a:prstGeom>
          <a:noFill/>
        </p:spPr>
      </p:pic>
      <p:pic>
        <p:nvPicPr>
          <p:cNvPr id="9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87260" y="306896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11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72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08758642_large_uchimsja_chitat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2104762" cy="1632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683568" y="620689"/>
            <a:ext cx="810327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Речевое </a:t>
            </a:r>
            <a:r>
              <a:rPr lang="ru-RU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развитие</a:t>
            </a:r>
          </a:p>
          <a:p>
            <a:pPr algn="ctr">
              <a:buNone/>
            </a:pPr>
            <a:endParaRPr lang="ru-RU" sz="3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овладение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выразительными средствами общения: словесными (регулированием темпа речи, динамики произношения, интонационной выразительности и др.) и невербальными (мимикой, позами, жестами).</a:t>
            </a:r>
          </a:p>
          <a:p>
            <a:pPr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монологической и диалогической речи;</a:t>
            </a:r>
          </a:p>
          <a:p>
            <a:pPr algn="just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обогащению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словаря (образными выражениями, сравнениями, эпитетами, синонимами, антонимами пр.).</a:t>
            </a:r>
          </a:p>
          <a:p>
            <a:pPr>
              <a:buNone/>
            </a:pPr>
            <a:endParaRPr lang="ru-RU" dirty="0">
              <a:latin typeface="+mj-lt"/>
            </a:endParaRPr>
          </a:p>
          <a:p>
            <a:pPr>
              <a:buNone/>
            </a:pPr>
            <a:r>
              <a:rPr lang="ru-RU" dirty="0">
                <a:latin typeface="+mj-lt"/>
              </a:rPr>
              <a:t/>
            </a:r>
            <a:br>
              <a:rPr lang="ru-RU" dirty="0">
                <a:latin typeface="+mj-lt"/>
              </a:rPr>
            </a:br>
            <a:endParaRPr lang="ru-RU" dirty="0">
              <a:latin typeface="+mj-lt"/>
            </a:endParaRPr>
          </a:p>
        </p:txBody>
      </p:sp>
      <p:pic>
        <p:nvPicPr>
          <p:cNvPr id="3" name="Picture 2" descr="j0424008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785926"/>
            <a:ext cx="594457" cy="812676"/>
          </a:xfrm>
          <a:prstGeom prst="rect">
            <a:avLst/>
          </a:prstGeom>
          <a:noFill/>
        </p:spPr>
      </p:pic>
      <p:pic>
        <p:nvPicPr>
          <p:cNvPr id="5" name="Picture 2" descr="j0424008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000504"/>
            <a:ext cx="594457" cy="812676"/>
          </a:xfrm>
          <a:prstGeom prst="rect">
            <a:avLst/>
          </a:prstGeom>
          <a:noFill/>
        </p:spPr>
      </p:pic>
      <p:pic>
        <p:nvPicPr>
          <p:cNvPr id="4" name="Sound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32040" y="188746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11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14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476672"/>
            <a:ext cx="727280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Художественно-эстетическое развитие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приобщение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 высокохудожественным произведениям  литературы, музыки, фольклора; </a:t>
            </a:r>
          </a:p>
          <a:p>
            <a:pPr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формирование элементарных представлений о различных  видах искусства;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развитие воображения для создания выразительного художественного образа;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приобщение к совместной дизайнерской деятельности (моделирование элементов костюма, декораций, атрибутов);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реализация самостоятельной творческой деятельности детей;</a:t>
            </a:r>
          </a:p>
          <a:p>
            <a:pPr>
              <a:buNone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j0424008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000108"/>
            <a:ext cx="594457" cy="812676"/>
          </a:xfrm>
          <a:prstGeom prst="rect">
            <a:avLst/>
          </a:prstGeom>
          <a:noFill/>
        </p:spPr>
      </p:pic>
      <p:pic>
        <p:nvPicPr>
          <p:cNvPr id="5" name="Picture 2" descr="j0424008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5327" y="2331236"/>
            <a:ext cx="594457" cy="864096"/>
          </a:xfrm>
          <a:prstGeom prst="rect">
            <a:avLst/>
          </a:prstGeom>
          <a:noFill/>
        </p:spPr>
      </p:pic>
      <p:pic>
        <p:nvPicPr>
          <p:cNvPr id="7" name="Picture 2" descr="j0424008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352" y="3132711"/>
            <a:ext cx="594457" cy="812676"/>
          </a:xfrm>
          <a:prstGeom prst="rect">
            <a:avLst/>
          </a:prstGeom>
          <a:noFill/>
        </p:spPr>
      </p:pic>
      <p:pic>
        <p:nvPicPr>
          <p:cNvPr id="8" name="Picture 2" descr="j0424008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414" y="3973257"/>
            <a:ext cx="594457" cy="812676"/>
          </a:xfrm>
          <a:prstGeom prst="rect">
            <a:avLst/>
          </a:prstGeom>
          <a:noFill/>
        </p:spPr>
      </p:pic>
      <p:pic>
        <p:nvPicPr>
          <p:cNvPr id="9" name="Picture 2" descr="j0424008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414" y="5287341"/>
            <a:ext cx="594457" cy="812676"/>
          </a:xfrm>
          <a:prstGeom prst="rect">
            <a:avLst/>
          </a:prstGeom>
          <a:noFill/>
        </p:spPr>
      </p:pic>
      <p:pic>
        <p:nvPicPr>
          <p:cNvPr id="10" name="Рисунок 9" descr="лето1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164288" y="979538"/>
            <a:ext cx="1805225" cy="1441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ound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2875" y="28860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1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61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00100" y="142852"/>
            <a:ext cx="7929618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Физическое развитие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умение согласовывать действия и сопровождающей их речью;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овладение искусством мимики и жеста для создания художественного образа;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выразительность исполнения основных видов движений;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развитие общей и мелкой моторики, координации движений, снятие мышечного напряжения, формирование правильной осанки. 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j0424008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141" y="1647998"/>
            <a:ext cx="594457" cy="812676"/>
          </a:xfrm>
          <a:prstGeom prst="rect">
            <a:avLst/>
          </a:prstGeom>
          <a:noFill/>
        </p:spPr>
      </p:pic>
      <p:pic>
        <p:nvPicPr>
          <p:cNvPr id="5" name="Picture 2" descr="j0424008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460674"/>
            <a:ext cx="594457" cy="812676"/>
          </a:xfrm>
          <a:prstGeom prst="rect">
            <a:avLst/>
          </a:prstGeom>
          <a:noFill/>
        </p:spPr>
      </p:pic>
      <p:pic>
        <p:nvPicPr>
          <p:cNvPr id="6" name="Picture 2" descr="j0424008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874" y="3369902"/>
            <a:ext cx="594457" cy="812676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84" y="4572008"/>
            <a:ext cx="3071834" cy="2143140"/>
          </a:xfrm>
          <a:prstGeom prst="rect">
            <a:avLst/>
          </a:prstGeom>
        </p:spPr>
      </p:pic>
      <p:pic>
        <p:nvPicPr>
          <p:cNvPr id="9" name="Picture 2" descr="j0424008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714356"/>
            <a:ext cx="594457" cy="812676"/>
          </a:xfrm>
          <a:prstGeom prst="rect">
            <a:avLst/>
          </a:prstGeom>
          <a:noFill/>
        </p:spPr>
      </p:pic>
      <p:pic>
        <p:nvPicPr>
          <p:cNvPr id="2" name="Sound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20272" y="91743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86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6265</TotalTime>
  <Words>1842</Words>
  <Application>Microsoft Office PowerPoint</Application>
  <PresentationFormat>Экран (4:3)</PresentationFormat>
  <Paragraphs>311</Paragraphs>
  <Slides>51</Slides>
  <Notes>0</Notes>
  <HiddenSlides>0</HiddenSlides>
  <MMClips>48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64" baseType="lpstr">
      <vt:lpstr>Arial</vt:lpstr>
      <vt:lpstr>Arial Black</vt:lpstr>
      <vt:lpstr>Book Antiqua</vt:lpstr>
      <vt:lpstr>Calibri</vt:lpstr>
      <vt:lpstr>Franklin Gothic Book</vt:lpstr>
      <vt:lpstr>Franklin Gothic Medium</vt:lpstr>
      <vt:lpstr>Georgia</vt:lpstr>
      <vt:lpstr>Monotype Corsiva</vt:lpstr>
      <vt:lpstr>Tahoma</vt:lpstr>
      <vt:lpstr>Times New Roman</vt:lpstr>
      <vt:lpstr>Wingdings</vt:lpstr>
      <vt:lpstr>Wingdings 2</vt:lpstr>
      <vt:lpstr>Трек</vt:lpstr>
      <vt:lpstr>Презентация PowerPoint</vt:lpstr>
      <vt:lpstr>«ТЕАТР – ВОЛШЕБНЫЙ КРАЙ,  В КОТОРОМ РЕБЁНОК РАДУЕТСЯ Играя,  А В  ИГРЕ ПОЗНАЁТСЯ МИР»                                                                                                                                                                С.И.МЕРЗЛЯКОВА</vt:lpstr>
      <vt:lpstr>Презентация PowerPoint</vt:lpstr>
      <vt:lpstr>АКТУАЛЬНОСТЬ ВЫБРАННОГО НАПРАВЛЕНИЯ </vt:lpstr>
      <vt:lpstr>           ЦЕЛЬ:  Всестороннее развитие личности ребенка через  театрализованную деятельность посредством  двигательной активности     Используя двигательную активность в организации театрализованной деятельности  мы решаем комплекс взаимосвязанных задач  образовательных областей  ФГОС ДО:  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Роль педагога в организации и проведении театрализованной деятельности заключается:</vt:lpstr>
      <vt:lpstr>                В содержание работы педагога  входят следующие   направления:   изучение воспитателями методических источников и педагогических периодических изданий; организация работы творческой группы педагогов по художественно – эстетическому развитию; проведение семинаров-практикумов, педсоветов, консультаций; организация работы по разработке перспективного планирования, разработке и реализации образовательных проектов, вовлечение родителей в проведение совместных мероприятий; изучение, обобщение, распространение и внедрение передового педагогического опыта создание развивающей предметно – пространственной среды   </vt:lpstr>
      <vt:lpstr>Презентация PowerPoint</vt:lpstr>
      <vt:lpstr>Презентация PowerPoint</vt:lpstr>
      <vt:lpstr>Содержание работы с детьми по театрализованной деятельности  включает в себя: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Психогимнастика</vt:lpstr>
      <vt:lpstr>Презентация PowerPoint</vt:lpstr>
      <vt:lpstr>Презентация PowerPoint</vt:lpstr>
      <vt:lpstr>Презентация PowerPoint</vt:lpstr>
      <vt:lpstr>Имитирующие движения </vt:lpstr>
      <vt:lpstr>Танцевальные движения </vt:lpstr>
      <vt:lpstr>Презентация PowerPoint</vt:lpstr>
      <vt:lpstr>Презентация PowerPoint</vt:lpstr>
      <vt:lpstr>Фитбол – гимнастика - занятие силовой аэробикой, с использованием большого надувного мяча. занятие эффективно укрепляет все тело, развивает координацию, тренирует вестибулярный аппарат,  развивает чувство  ритма,  музыкальные способности.  В ПРОЦЕССЕ ТРЕНИРОВКИ АКТИВИЗИЗИРУЮТСЯ ВОЛЕВЫЕ УСИЛИЯ, ВОЗНИКАЮТ СИЛЬНЫЕ ЭМОЦИОНАЛЬНЫЕ ПЕРЕЖИВАНИЯ И СТРЕМЛЕНИЕ К ТВОРЧЕСТВУ. </vt:lpstr>
      <vt:lpstr>Презентация PowerPoint</vt:lpstr>
      <vt:lpstr>                Кукловождение – умение управлять куклой, передавая  характер, эмоции и чувства  героя через «оживление».         Превращается рука И в котенка, и в щенка. Чтоб рука артисткой стала Нужно очень-очень мало:,  Специальные перчатки И талант – и всё в порядке! </vt:lpstr>
      <vt:lpstr>Презентация PowerPoint</vt:lpstr>
      <vt:lpstr>Пальчиковый    театр </vt:lpstr>
      <vt:lpstr>Конусный, настольный театр</vt:lpstr>
      <vt:lpstr>Театр НА фланелеграфЕ</vt:lpstr>
      <vt:lpstr>Варежковый Театр и  театр на перчатке</vt:lpstr>
      <vt:lpstr>Театр кукол Би-ба-бо</vt:lpstr>
      <vt:lpstr>Театр  ТЕНЕЙ или  Игры с тенью</vt:lpstr>
      <vt:lpstr>Ни один другой вид театрализованной деятельности  так не способствует развитию артистизма, выразительности движений и речи, как игра-драматизация</vt:lpstr>
      <vt:lpstr>Игра-драматизация Самый «разговорный» вид театрализованной деятельности</vt:lpstr>
      <vt:lpstr>Мониторинг педагогического обследования детей по «Формированию артистических способностей у дошкольников» представленный  в виде диаграммы за два года показал, что: </vt:lpstr>
      <vt:lpstr>опыт показывает,  что такое построение образовательного процесса по театрализованной деятельности позволило  добиться: </vt:lpstr>
      <vt:lpstr>Формы работы с родителями</vt:lpstr>
      <vt:lpstr>ВЗАИМОДЕЙСТВИЕ  С СОЦИУМОМ</vt:lpstr>
      <vt:lpstr>Презентация PowerPoint</vt:lpstr>
      <vt:lpstr>МЕТОДИЧЕСКАЯ ЛИТЕРАТУРА И ПОСОБИЯ </vt:lpstr>
      <vt:lpstr>Театрализованная деятельность-это…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tcsc</dc:creator>
  <cp:lastModifiedBy>Alexsandra</cp:lastModifiedBy>
  <cp:revision>466</cp:revision>
  <dcterms:created xsi:type="dcterms:W3CDTF">2014-10-01T16:33:10Z</dcterms:created>
  <dcterms:modified xsi:type="dcterms:W3CDTF">2016-11-24T20:52:24Z</dcterms:modified>
</cp:coreProperties>
</file>